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Public Sans Bold" charset="1" panose="00000000000000000000"/>
      <p:regular r:id="rId14"/>
    </p:embeddedFont>
    <p:embeddedFont>
      <p:font typeface="Public Sans Bold Bold" charset="1" panose="00000000000000000000"/>
      <p:regular r:id="rId15"/>
    </p:embeddedFont>
    <p:embeddedFont>
      <p:font typeface="Public Sans Bold Italics" charset="1" panose="00000000000000000000"/>
      <p:regular r:id="rId16"/>
    </p:embeddedFont>
    <p:embeddedFont>
      <p:font typeface="Public Sans Bold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onsolas" charset="1" panose="020B0609020204030204"/>
      <p:regular r:id="rId22"/>
    </p:embeddedFont>
    <p:embeddedFont>
      <p:font typeface="Consolas Bold" charset="1" panose="020B0709020204030204"/>
      <p:regular r:id="rId23"/>
    </p:embeddedFont>
    <p:embeddedFont>
      <p:font typeface="Consolas Italics" charset="1" panose="020B06090202040A0204"/>
      <p:regular r:id="rId24"/>
    </p:embeddedFont>
    <p:embeddedFont>
      <p:font typeface="Consolas Bold Italics" charset="1" panose="020B07090202040A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https://developer.mozilla.org/docs/web/javascript/reference/statements/export"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Immutable_object"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reactjs.org/blog/2020/09/22/introducing-the-new-jsx-transform.html#whats-a-jsx-transform"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268278" y="942905"/>
            <a:ext cx="8333066" cy="7718502"/>
          </a:xfrm>
          <a:custGeom>
            <a:avLst/>
            <a:gdLst/>
            <a:ahLst/>
            <a:cxnLst/>
            <a:rect r="r" b="b" t="t" l="l"/>
            <a:pathLst>
              <a:path h="7718502" w="8333066">
                <a:moveTo>
                  <a:pt x="0" y="0"/>
                </a:moveTo>
                <a:lnTo>
                  <a:pt x="8333066" y="0"/>
                </a:lnTo>
                <a:lnTo>
                  <a:pt x="8333066" y="7718502"/>
                </a:lnTo>
                <a:lnTo>
                  <a:pt x="0" y="7718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3950176"/>
            <a:ext cx="9657581" cy="851980"/>
          </a:xfrm>
          <a:prstGeom prst="rect">
            <a:avLst/>
          </a:prstGeom>
        </p:spPr>
        <p:txBody>
          <a:bodyPr anchor="t" rtlCol="false" tIns="0" lIns="0" bIns="0" rIns="0">
            <a:spAutoFit/>
          </a:bodyPr>
          <a:lstStyle/>
          <a:p>
            <a:pPr>
              <a:lnSpc>
                <a:spcPts val="5809"/>
              </a:lnSpc>
            </a:pPr>
            <a:r>
              <a:rPr lang="en-US" sz="5280" spc="2624">
                <a:solidFill>
                  <a:srgbClr val="FFFFFF"/>
                </a:solidFill>
                <a:latin typeface="Kollektif Bold"/>
              </a:rPr>
              <a:t>INTRODUCING</a:t>
            </a:r>
          </a:p>
        </p:txBody>
      </p:sp>
      <p:sp>
        <p:nvSpPr>
          <p:cNvPr name="TextBox 7" id="7"/>
          <p:cNvSpPr txBox="true"/>
          <p:nvPr/>
        </p:nvSpPr>
        <p:spPr>
          <a:xfrm rot="0">
            <a:off x="960447" y="4854913"/>
            <a:ext cx="13695775" cy="2272548"/>
          </a:xfrm>
          <a:prstGeom prst="rect">
            <a:avLst/>
          </a:prstGeom>
        </p:spPr>
        <p:txBody>
          <a:bodyPr anchor="t" rtlCol="false" tIns="0" lIns="0" bIns="0" rIns="0">
            <a:spAutoFit/>
          </a:bodyPr>
          <a:lstStyle/>
          <a:p>
            <a:pPr>
              <a:lnSpc>
                <a:spcPts val="17427"/>
              </a:lnSpc>
            </a:pPr>
            <a:r>
              <a:rPr lang="en-US" sz="15842" spc="1695">
                <a:solidFill>
                  <a:srgbClr val="FFFFFF"/>
                </a:solidFill>
                <a:latin typeface="Public Sans Bold"/>
              </a:rPr>
              <a:t>REACTJS</a:t>
            </a:r>
          </a:p>
        </p:txBody>
      </p:sp>
      <p:sp>
        <p:nvSpPr>
          <p:cNvPr name="TextBox 8" id="8"/>
          <p:cNvSpPr txBox="true"/>
          <p:nvPr/>
        </p:nvSpPr>
        <p:spPr>
          <a:xfrm rot="0">
            <a:off x="1028700" y="7992156"/>
            <a:ext cx="6623538" cy="403225"/>
          </a:xfrm>
          <a:prstGeom prst="rect">
            <a:avLst/>
          </a:prstGeom>
        </p:spPr>
        <p:txBody>
          <a:bodyPr anchor="t" rtlCol="false" tIns="0" lIns="0" bIns="0" rIns="0">
            <a:spAutoFit/>
          </a:bodyPr>
          <a:lstStyle/>
          <a:p>
            <a:pPr>
              <a:lnSpc>
                <a:spcPts val="2750"/>
              </a:lnSpc>
            </a:pPr>
            <a:r>
              <a:rPr lang="en-US" sz="2500" spc="212">
                <a:solidFill>
                  <a:srgbClr val="FFFFFF"/>
                </a:solidFill>
                <a:latin typeface="Kollektif Bold"/>
              </a:rPr>
              <a:t>www.react.dev</a:t>
            </a:r>
          </a:p>
        </p:txBody>
      </p:sp>
      <p:sp>
        <p:nvSpPr>
          <p:cNvPr name="TextBox 9" id="9"/>
          <p:cNvSpPr txBox="true"/>
          <p:nvPr/>
        </p:nvSpPr>
        <p:spPr>
          <a:xfrm rot="0">
            <a:off x="1141131" y="8718627"/>
            <a:ext cx="4280584" cy="361315"/>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MAY 2023</a:t>
            </a:r>
          </a:p>
        </p:txBody>
      </p:sp>
      <p:sp>
        <p:nvSpPr>
          <p:cNvPr name="TextBox 10" id="10"/>
          <p:cNvSpPr txBox="true"/>
          <p:nvPr/>
        </p:nvSpPr>
        <p:spPr>
          <a:xfrm rot="0">
            <a:off x="1683826" y="1054053"/>
            <a:ext cx="3032398" cy="2692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NJACK IITP</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484068" y="285642"/>
            <a:ext cx="70166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Rules of JSX</a:t>
            </a:r>
          </a:p>
        </p:txBody>
      </p:sp>
      <p:sp>
        <p:nvSpPr>
          <p:cNvPr name="TextBox 3" id="3"/>
          <p:cNvSpPr txBox="true"/>
          <p:nvPr/>
        </p:nvSpPr>
        <p:spPr>
          <a:xfrm rot="0">
            <a:off x="484068" y="2365284"/>
            <a:ext cx="17663289"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Return a single root element</a:t>
            </a:r>
          </a:p>
          <a:p>
            <a:pPr marL="734059" indent="-367030" lvl="1">
              <a:lnSpc>
                <a:spcPts val="4759"/>
              </a:lnSpc>
              <a:buFont typeface="Arial"/>
              <a:buChar char="•"/>
            </a:pPr>
            <a:r>
              <a:rPr lang="en-US" sz="3399">
                <a:solidFill>
                  <a:srgbClr val="FFFFFF"/>
                </a:solidFill>
                <a:latin typeface="Canva Sans"/>
              </a:rPr>
              <a:t>Close all the tags</a:t>
            </a:r>
          </a:p>
          <a:p>
            <a:pPr marL="734059" indent="-367030" lvl="1">
              <a:lnSpc>
                <a:spcPts val="4759"/>
              </a:lnSpc>
              <a:buFont typeface="Arial"/>
              <a:buChar char="•"/>
            </a:pPr>
            <a:r>
              <a:rPr lang="en-US" sz="3399">
                <a:solidFill>
                  <a:srgbClr val="FFFFFF"/>
                </a:solidFill>
                <a:latin typeface="Canva Sans"/>
              </a:rPr>
              <a:t>camelCase most of the things (class becomes className, stroke-width becomes strokeWidth, as javascript does not allow dashes in attribute names)</a:t>
            </a:r>
          </a:p>
          <a:p>
            <a:pPr>
              <a:lnSpc>
                <a:spcPts val="4759"/>
              </a:lnSpc>
            </a:pPr>
          </a:p>
          <a:p>
            <a:pPr>
              <a:lnSpc>
                <a:spcPts val="4759"/>
              </a:lnSpc>
            </a:pPr>
            <a:r>
              <a:rPr lang="en-US" sz="3399">
                <a:solidFill>
                  <a:srgbClr val="FFFFFF"/>
                </a:solidFill>
                <a:latin typeface="Canva Sans"/>
              </a:rPr>
              <a:t>visit </a:t>
            </a:r>
            <a:r>
              <a:rPr lang="en-US" sz="3399">
                <a:solidFill>
                  <a:srgbClr val="5271FF"/>
                </a:solidFill>
                <a:latin typeface="Canva Sans"/>
              </a:rPr>
              <a:t>https://react.dev/learn/writing-markup-with-jsx#the-rules-of-jsx</a:t>
            </a:r>
            <a:r>
              <a:rPr lang="en-US" sz="3399">
                <a:solidFill>
                  <a:srgbClr val="FFFFFF"/>
                </a:solidFill>
                <a:latin typeface="Canva Sans"/>
              </a:rPr>
              <a:t> for details </a:t>
            </a:r>
          </a:p>
        </p:txBody>
      </p:sp>
      <p:sp>
        <p:nvSpPr>
          <p:cNvPr name="TextBox 4" id="4"/>
          <p:cNvSpPr txBox="true"/>
          <p:nvPr/>
        </p:nvSpPr>
        <p:spPr>
          <a:xfrm rot="0">
            <a:off x="484068" y="6757876"/>
            <a:ext cx="16775232"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Tip: Use a HTML to JSX converter to initially understand how JSX syntax works: </a:t>
            </a:r>
            <a:r>
              <a:rPr lang="en-US" sz="3399">
                <a:solidFill>
                  <a:srgbClr val="5271FF"/>
                </a:solidFill>
                <a:latin typeface="Canva Sans"/>
              </a:rPr>
              <a:t>https://transform.tools/html-to-jsx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3704070" y="2745040"/>
            <a:ext cx="10879860" cy="6750278"/>
          </a:xfrm>
          <a:custGeom>
            <a:avLst/>
            <a:gdLst/>
            <a:ahLst/>
            <a:cxnLst/>
            <a:rect r="r" b="b" t="t" l="l"/>
            <a:pathLst>
              <a:path h="6750278" w="10879860">
                <a:moveTo>
                  <a:pt x="0" y="0"/>
                </a:moveTo>
                <a:lnTo>
                  <a:pt x="10879860" y="0"/>
                </a:lnTo>
                <a:lnTo>
                  <a:pt x="10879860" y="6750278"/>
                </a:lnTo>
                <a:lnTo>
                  <a:pt x="0" y="6750278"/>
                </a:lnTo>
                <a:lnTo>
                  <a:pt x="0" y="0"/>
                </a:lnTo>
                <a:close/>
              </a:path>
            </a:pathLst>
          </a:custGeom>
          <a:blipFill>
            <a:blip r:embed="rId2"/>
            <a:stretch>
              <a:fillRect l="0" t="0" r="0" b="0"/>
            </a:stretch>
          </a:blipFill>
        </p:spPr>
      </p:sp>
      <p:sp>
        <p:nvSpPr>
          <p:cNvPr name="TextBox 3" id="3"/>
          <p:cNvSpPr txBox="true"/>
          <p:nvPr/>
        </p:nvSpPr>
        <p:spPr>
          <a:xfrm rot="0">
            <a:off x="359011" y="159703"/>
            <a:ext cx="975374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Javascript in JSX</a:t>
            </a:r>
          </a:p>
        </p:txBody>
      </p:sp>
      <p:sp>
        <p:nvSpPr>
          <p:cNvPr name="TextBox 4" id="4"/>
          <p:cNvSpPr txBox="true"/>
          <p:nvPr/>
        </p:nvSpPr>
        <p:spPr>
          <a:xfrm rot="0">
            <a:off x="359011" y="1659572"/>
            <a:ext cx="16794816" cy="5803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Javascript statements can be inserted into JSX using curly brackets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007470" y="3066921"/>
            <a:ext cx="10273059" cy="7050435"/>
          </a:xfrm>
          <a:custGeom>
            <a:avLst/>
            <a:gdLst/>
            <a:ahLst/>
            <a:cxnLst/>
            <a:rect r="r" b="b" t="t" l="l"/>
            <a:pathLst>
              <a:path h="7050435" w="10273059">
                <a:moveTo>
                  <a:pt x="0" y="0"/>
                </a:moveTo>
                <a:lnTo>
                  <a:pt x="10273060" y="0"/>
                </a:lnTo>
                <a:lnTo>
                  <a:pt x="10273060" y="7050435"/>
                </a:lnTo>
                <a:lnTo>
                  <a:pt x="0" y="7050435"/>
                </a:lnTo>
                <a:lnTo>
                  <a:pt x="0" y="0"/>
                </a:lnTo>
                <a:close/>
              </a:path>
            </a:pathLst>
          </a:custGeom>
          <a:blipFill>
            <a:blip r:embed="rId2"/>
            <a:stretch>
              <a:fillRect l="0" t="0" r="0" b="0"/>
            </a:stretch>
          </a:blipFill>
        </p:spPr>
      </p:sp>
      <p:sp>
        <p:nvSpPr>
          <p:cNvPr name="TextBox 3" id="3"/>
          <p:cNvSpPr txBox="true"/>
          <p:nvPr/>
        </p:nvSpPr>
        <p:spPr>
          <a:xfrm rot="0">
            <a:off x="359011" y="159703"/>
            <a:ext cx="602471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CSS in JSX</a:t>
            </a:r>
          </a:p>
        </p:txBody>
      </p:sp>
      <p:sp>
        <p:nvSpPr>
          <p:cNvPr name="TextBox 4" id="4"/>
          <p:cNvSpPr txBox="true"/>
          <p:nvPr/>
        </p:nvSpPr>
        <p:spPr>
          <a:xfrm rot="0">
            <a:off x="359011" y="1659572"/>
            <a:ext cx="16794816"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CSS statements can be inserted into JSX using double curly brackets {}, as they are represented as javascript objects.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651386" y="3002578"/>
            <a:ext cx="7764039" cy="5314453"/>
          </a:xfrm>
          <a:custGeom>
            <a:avLst/>
            <a:gdLst/>
            <a:ahLst/>
            <a:cxnLst/>
            <a:rect r="r" b="b" t="t" l="l"/>
            <a:pathLst>
              <a:path h="5314453" w="7764039">
                <a:moveTo>
                  <a:pt x="0" y="0"/>
                </a:moveTo>
                <a:lnTo>
                  <a:pt x="7764039" y="0"/>
                </a:lnTo>
                <a:lnTo>
                  <a:pt x="7764039" y="5314454"/>
                </a:lnTo>
                <a:lnTo>
                  <a:pt x="0" y="5314454"/>
                </a:lnTo>
                <a:lnTo>
                  <a:pt x="0" y="0"/>
                </a:lnTo>
                <a:close/>
              </a:path>
            </a:pathLst>
          </a:custGeom>
          <a:blipFill>
            <a:blip r:embed="rId2"/>
            <a:stretch>
              <a:fillRect l="-13424" t="-18857" r="-13940" b="-18480"/>
            </a:stretch>
          </a:blipFill>
        </p:spPr>
      </p:sp>
      <p:sp>
        <p:nvSpPr>
          <p:cNvPr name="Freeform 3" id="3"/>
          <p:cNvSpPr/>
          <p:nvPr/>
        </p:nvSpPr>
        <p:spPr>
          <a:xfrm flipH="false" flipV="false" rot="0">
            <a:off x="8849534" y="3241656"/>
            <a:ext cx="8889570" cy="4836297"/>
          </a:xfrm>
          <a:custGeom>
            <a:avLst/>
            <a:gdLst/>
            <a:ahLst/>
            <a:cxnLst/>
            <a:rect r="r" b="b" t="t" l="l"/>
            <a:pathLst>
              <a:path h="4836297" w="8889570">
                <a:moveTo>
                  <a:pt x="0" y="0"/>
                </a:moveTo>
                <a:lnTo>
                  <a:pt x="8889570" y="0"/>
                </a:lnTo>
                <a:lnTo>
                  <a:pt x="8889570" y="4836297"/>
                </a:lnTo>
                <a:lnTo>
                  <a:pt x="0" y="4836297"/>
                </a:lnTo>
                <a:lnTo>
                  <a:pt x="0" y="0"/>
                </a:lnTo>
                <a:close/>
              </a:path>
            </a:pathLst>
          </a:custGeom>
          <a:blipFill>
            <a:blip r:embed="rId3"/>
            <a:stretch>
              <a:fillRect l="-9868" t="-17768" r="-9465" b="-17028"/>
            </a:stretch>
          </a:blipFill>
        </p:spPr>
      </p:sp>
      <p:sp>
        <p:nvSpPr>
          <p:cNvPr name="TextBox 4" id="4"/>
          <p:cNvSpPr txBox="true"/>
          <p:nvPr/>
        </p:nvSpPr>
        <p:spPr>
          <a:xfrm rot="0">
            <a:off x="157981" y="230508"/>
            <a:ext cx="17972038" cy="1434459"/>
          </a:xfrm>
          <a:prstGeom prst="rect">
            <a:avLst/>
          </a:prstGeom>
        </p:spPr>
        <p:txBody>
          <a:bodyPr anchor="t" rtlCol="false" tIns="0" lIns="0" bIns="0" rIns="0">
            <a:spAutoFit/>
          </a:bodyPr>
          <a:lstStyle/>
          <a:p>
            <a:pPr>
              <a:lnSpc>
                <a:spcPts val="11760"/>
              </a:lnSpc>
            </a:pPr>
            <a:r>
              <a:rPr lang="en-US" sz="8400">
                <a:solidFill>
                  <a:srgbClr val="FFFFFF"/>
                </a:solidFill>
                <a:latin typeface="Canva Sans Bold"/>
              </a:rPr>
              <a:t>React can be used without JSX too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310076" y="5518045"/>
            <a:ext cx="14743082" cy="4906204"/>
          </a:xfrm>
          <a:custGeom>
            <a:avLst/>
            <a:gdLst/>
            <a:ahLst/>
            <a:cxnLst/>
            <a:rect r="r" b="b" t="t" l="l"/>
            <a:pathLst>
              <a:path h="4906204" w="14743082">
                <a:moveTo>
                  <a:pt x="0" y="0"/>
                </a:moveTo>
                <a:lnTo>
                  <a:pt x="14743082" y="0"/>
                </a:lnTo>
                <a:lnTo>
                  <a:pt x="14743082" y="4906204"/>
                </a:lnTo>
                <a:lnTo>
                  <a:pt x="0" y="4906204"/>
                </a:lnTo>
                <a:lnTo>
                  <a:pt x="0" y="0"/>
                </a:lnTo>
                <a:close/>
              </a:path>
            </a:pathLst>
          </a:custGeom>
          <a:blipFill>
            <a:blip r:embed="rId2"/>
            <a:stretch>
              <a:fillRect l="0" t="0" r="0" b="0"/>
            </a:stretch>
          </a:blipFill>
        </p:spPr>
      </p:sp>
      <p:sp>
        <p:nvSpPr>
          <p:cNvPr name="TextBox 3" id="3"/>
          <p:cNvSpPr txBox="true"/>
          <p:nvPr/>
        </p:nvSpPr>
        <p:spPr>
          <a:xfrm rot="0">
            <a:off x="640440" y="414836"/>
            <a:ext cx="734987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Components</a:t>
            </a:r>
          </a:p>
        </p:txBody>
      </p:sp>
      <p:sp>
        <p:nvSpPr>
          <p:cNvPr name="TextBox 4" id="4"/>
          <p:cNvSpPr txBox="true"/>
          <p:nvPr/>
        </p:nvSpPr>
        <p:spPr>
          <a:xfrm rot="0">
            <a:off x="484068" y="2365284"/>
            <a:ext cx="13046571"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Components are reusable UI elements for your App</a:t>
            </a:r>
          </a:p>
          <a:p>
            <a:pPr marL="734059" indent="-367030" lvl="1">
              <a:lnSpc>
                <a:spcPts val="4759"/>
              </a:lnSpc>
              <a:buFont typeface="Arial"/>
              <a:buChar char="•"/>
            </a:pPr>
            <a:r>
              <a:rPr lang="en-US" sz="3399">
                <a:solidFill>
                  <a:srgbClr val="FFFFFF"/>
                </a:solidFill>
                <a:latin typeface="Canva Sans"/>
              </a:rPr>
              <a:t>In a React app, every piece of UI is a component.</a:t>
            </a:r>
          </a:p>
          <a:p>
            <a:pPr marL="734059" indent="-367030" lvl="1">
              <a:lnSpc>
                <a:spcPts val="4759"/>
              </a:lnSpc>
              <a:buFont typeface="Arial"/>
              <a:buChar char="•"/>
            </a:pPr>
            <a:r>
              <a:rPr lang="en-US" sz="3399">
                <a:solidFill>
                  <a:srgbClr val="FFFFFF"/>
                </a:solidFill>
                <a:latin typeface="Canva Sans"/>
              </a:rPr>
              <a:t>React components are regular JavaScript functions except:</a:t>
            </a:r>
          </a:p>
          <a:p>
            <a:pPr marL="1468119" indent="-489373" lvl="2">
              <a:lnSpc>
                <a:spcPts val="4759"/>
              </a:lnSpc>
              <a:buFont typeface="Arial"/>
              <a:buChar char="⚬"/>
            </a:pPr>
            <a:r>
              <a:rPr lang="en-US" sz="3399">
                <a:solidFill>
                  <a:srgbClr val="FFFFFF"/>
                </a:solidFill>
                <a:latin typeface="Canva Sans"/>
              </a:rPr>
              <a:t>Their names always begin with a capital letter.</a:t>
            </a:r>
          </a:p>
          <a:p>
            <a:pPr marL="1468119" indent="-489373" lvl="2">
              <a:lnSpc>
                <a:spcPts val="4759"/>
              </a:lnSpc>
              <a:buFont typeface="Arial"/>
              <a:buChar char="⚬"/>
            </a:pPr>
            <a:r>
              <a:rPr lang="en-US" sz="3399">
                <a:solidFill>
                  <a:srgbClr val="FFFFFF"/>
                </a:solidFill>
                <a:latin typeface="Canva Sans"/>
              </a:rPr>
              <a:t>They return JSX markup.</a:t>
            </a:r>
          </a:p>
          <a:p>
            <a:pP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0" y="414836"/>
            <a:ext cx="1541600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Steps to build Component</a:t>
            </a:r>
          </a:p>
        </p:txBody>
      </p:sp>
      <p:sp>
        <p:nvSpPr>
          <p:cNvPr name="TextBox 3" id="3"/>
          <p:cNvSpPr txBox="true"/>
          <p:nvPr/>
        </p:nvSpPr>
        <p:spPr>
          <a:xfrm rot="0">
            <a:off x="484477" y="3188895"/>
            <a:ext cx="16774823" cy="2306955"/>
          </a:xfrm>
          <a:prstGeom prst="rect">
            <a:avLst/>
          </a:prstGeom>
        </p:spPr>
        <p:txBody>
          <a:bodyPr anchor="t" rtlCol="false" tIns="0" lIns="0" bIns="0" rIns="0">
            <a:spAutoFit/>
          </a:bodyPr>
          <a:lstStyle/>
          <a:p>
            <a:pPr>
              <a:lnSpc>
                <a:spcPts val="4620"/>
              </a:lnSpc>
            </a:pPr>
            <a:r>
              <a:rPr lang="en-US" sz="3300">
                <a:solidFill>
                  <a:srgbClr val="FFDE59"/>
                </a:solidFill>
                <a:latin typeface="Canva Sans Bold"/>
              </a:rPr>
              <a:t>Step1:</a:t>
            </a:r>
            <a:r>
              <a:rPr lang="en-US" sz="3300">
                <a:solidFill>
                  <a:srgbClr val="FFDE59"/>
                </a:solidFill>
                <a:latin typeface="Canva Sans"/>
              </a:rPr>
              <a:t> </a:t>
            </a:r>
            <a:r>
              <a:rPr lang="en-US" sz="3300">
                <a:solidFill>
                  <a:srgbClr val="FFFFFF"/>
                </a:solidFill>
                <a:latin typeface="Canva Sans"/>
              </a:rPr>
              <a:t>Export the Component</a:t>
            </a:r>
          </a:p>
          <a:p>
            <a:pPr>
              <a:lnSpc>
                <a:spcPts val="4620"/>
              </a:lnSpc>
            </a:pPr>
            <a:r>
              <a:rPr lang="en-US" sz="3300">
                <a:solidFill>
                  <a:srgbClr val="FFFFFF"/>
                </a:solidFill>
                <a:latin typeface="Canva Sans"/>
              </a:rPr>
              <a:t>The export default prefix is a </a:t>
            </a:r>
            <a:r>
              <a:rPr lang="en-US" sz="3300" u="sng">
                <a:solidFill>
                  <a:srgbClr val="FFDE59"/>
                </a:solidFill>
                <a:latin typeface="Canva Sans"/>
                <a:hlinkClick r:id="rId2" tooltip="https://developer.mozilla.org/docs/web/javascript/reference/statements/export"/>
              </a:rPr>
              <a:t>standard JavaScript syntax</a:t>
            </a:r>
            <a:r>
              <a:rPr lang="en-US" sz="3300">
                <a:solidFill>
                  <a:srgbClr val="FFFFFF"/>
                </a:solidFill>
                <a:latin typeface="Canva Sans"/>
              </a:rPr>
              <a:t> (not specific to React). It lets you mark the </a:t>
            </a:r>
            <a:r>
              <a:rPr lang="en-US" sz="3300">
                <a:solidFill>
                  <a:srgbClr val="FFDE59"/>
                </a:solidFill>
                <a:latin typeface="Canva Sans"/>
              </a:rPr>
              <a:t>main</a:t>
            </a:r>
            <a:r>
              <a:rPr lang="en-US" sz="3300">
                <a:solidFill>
                  <a:srgbClr val="FFFFFF"/>
                </a:solidFill>
                <a:latin typeface="Canva Sans"/>
              </a:rPr>
              <a:t> function in a file so that you can later import it from other files.</a:t>
            </a:r>
          </a:p>
        </p:txBody>
      </p:sp>
      <p:sp>
        <p:nvSpPr>
          <p:cNvPr name="TextBox 4" id="4"/>
          <p:cNvSpPr txBox="true"/>
          <p:nvPr/>
        </p:nvSpPr>
        <p:spPr>
          <a:xfrm rot="0">
            <a:off x="484477" y="5343450"/>
            <a:ext cx="16774823" cy="2306955"/>
          </a:xfrm>
          <a:prstGeom prst="rect">
            <a:avLst/>
          </a:prstGeom>
        </p:spPr>
        <p:txBody>
          <a:bodyPr anchor="t" rtlCol="false" tIns="0" lIns="0" bIns="0" rIns="0">
            <a:spAutoFit/>
          </a:bodyPr>
          <a:lstStyle/>
          <a:p>
            <a:pPr>
              <a:lnSpc>
                <a:spcPts val="4620"/>
              </a:lnSpc>
            </a:pPr>
            <a:r>
              <a:rPr lang="en-US" sz="3300">
                <a:solidFill>
                  <a:srgbClr val="FFDE59"/>
                </a:solidFill>
                <a:latin typeface="Canva Sans Bold"/>
              </a:rPr>
              <a:t>Step2:</a:t>
            </a:r>
            <a:r>
              <a:rPr lang="en-US" sz="3300">
                <a:solidFill>
                  <a:srgbClr val="FFDE59"/>
                </a:solidFill>
                <a:latin typeface="Canva Sans"/>
              </a:rPr>
              <a:t> </a:t>
            </a:r>
            <a:r>
              <a:rPr lang="en-US" sz="3300">
                <a:solidFill>
                  <a:srgbClr val="FFFFFF"/>
                </a:solidFill>
                <a:latin typeface="Canva Sans"/>
              </a:rPr>
              <a:t>Define the function</a:t>
            </a:r>
          </a:p>
          <a:p>
            <a:pPr>
              <a:lnSpc>
                <a:spcPts val="4620"/>
              </a:lnSpc>
            </a:pPr>
            <a:r>
              <a:rPr lang="en-US" sz="3300">
                <a:solidFill>
                  <a:srgbClr val="FFFFFF"/>
                </a:solidFill>
                <a:latin typeface="Canva Sans"/>
              </a:rPr>
              <a:t>With function Profile() { } you define a JavaScript function with the name Profile.</a:t>
            </a:r>
          </a:p>
          <a:p>
            <a:pPr>
              <a:lnSpc>
                <a:spcPts val="4620"/>
              </a:lnSpc>
            </a:pPr>
            <a:r>
              <a:rPr lang="en-US" sz="3300">
                <a:solidFill>
                  <a:srgbClr val="FF0000"/>
                </a:solidFill>
                <a:latin typeface="Canva Sans"/>
              </a:rPr>
              <a:t>React components are regular JavaScript functions, but their names must start with a capital letter or they won’t work!</a:t>
            </a:r>
          </a:p>
        </p:txBody>
      </p:sp>
      <p:sp>
        <p:nvSpPr>
          <p:cNvPr name="TextBox 5" id="5"/>
          <p:cNvSpPr txBox="true"/>
          <p:nvPr/>
        </p:nvSpPr>
        <p:spPr>
          <a:xfrm rot="0">
            <a:off x="484477" y="7920748"/>
            <a:ext cx="16774823" cy="1725930"/>
          </a:xfrm>
          <a:prstGeom prst="rect">
            <a:avLst/>
          </a:prstGeom>
        </p:spPr>
        <p:txBody>
          <a:bodyPr anchor="t" rtlCol="false" tIns="0" lIns="0" bIns="0" rIns="0">
            <a:spAutoFit/>
          </a:bodyPr>
          <a:lstStyle/>
          <a:p>
            <a:pPr>
              <a:lnSpc>
                <a:spcPts val="4620"/>
              </a:lnSpc>
            </a:pPr>
            <a:r>
              <a:rPr lang="en-US" sz="3300">
                <a:solidFill>
                  <a:srgbClr val="FFDE59"/>
                </a:solidFill>
                <a:latin typeface="Canva Sans Bold"/>
              </a:rPr>
              <a:t>Step3:</a:t>
            </a:r>
            <a:r>
              <a:rPr lang="en-US" sz="3300">
                <a:solidFill>
                  <a:srgbClr val="FFDE59"/>
                </a:solidFill>
                <a:latin typeface="Canva Sans"/>
              </a:rPr>
              <a:t> Add the markup</a:t>
            </a:r>
          </a:p>
          <a:p>
            <a:pPr>
              <a:lnSpc>
                <a:spcPts val="4620"/>
              </a:lnSpc>
            </a:pPr>
            <a:r>
              <a:rPr lang="en-US" sz="3300">
                <a:solidFill>
                  <a:srgbClr val="FFFFFF"/>
                </a:solidFill>
                <a:latin typeface="Canva Sans"/>
              </a:rPr>
              <a:t>Add the JSX that needs to be returned. But if your markup isn’t all on the same line as the return keyword, you must wrap it in a pair of parentheses.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0631585" y="5143500"/>
            <a:ext cx="6520581" cy="3761145"/>
          </a:xfrm>
          <a:custGeom>
            <a:avLst/>
            <a:gdLst/>
            <a:ahLst/>
            <a:cxnLst/>
            <a:rect r="r" b="b" t="t" l="l"/>
            <a:pathLst>
              <a:path h="3761145" w="6520581">
                <a:moveTo>
                  <a:pt x="0" y="0"/>
                </a:moveTo>
                <a:lnTo>
                  <a:pt x="6520581" y="0"/>
                </a:lnTo>
                <a:lnTo>
                  <a:pt x="6520581" y="3761145"/>
                </a:lnTo>
                <a:lnTo>
                  <a:pt x="0" y="3761145"/>
                </a:lnTo>
                <a:lnTo>
                  <a:pt x="0" y="0"/>
                </a:lnTo>
                <a:close/>
              </a:path>
            </a:pathLst>
          </a:custGeom>
          <a:blipFill>
            <a:blip r:embed="rId2"/>
            <a:stretch>
              <a:fillRect l="-15107" t="-25717" r="-15602" b="-26191"/>
            </a:stretch>
          </a:blipFill>
        </p:spPr>
      </p:sp>
      <p:sp>
        <p:nvSpPr>
          <p:cNvPr name="TextBox 3" id="3"/>
          <p:cNvSpPr txBox="true"/>
          <p:nvPr/>
        </p:nvSpPr>
        <p:spPr>
          <a:xfrm rot="0">
            <a:off x="181570" y="-142875"/>
            <a:ext cx="17924859" cy="1517012"/>
          </a:xfrm>
          <a:prstGeom prst="rect">
            <a:avLst/>
          </a:prstGeom>
        </p:spPr>
        <p:txBody>
          <a:bodyPr anchor="t" rtlCol="false" tIns="0" lIns="0" bIns="0" rIns="0">
            <a:spAutoFit/>
          </a:bodyPr>
          <a:lstStyle/>
          <a:p>
            <a:pPr algn="ctr">
              <a:lnSpc>
                <a:spcPts val="12460"/>
              </a:lnSpc>
            </a:pPr>
            <a:r>
              <a:rPr lang="en-US" sz="8900">
                <a:solidFill>
                  <a:srgbClr val="FFFFFF"/>
                </a:solidFill>
                <a:latin typeface="Canva Sans Bold"/>
              </a:rPr>
              <a:t>React components must be pure</a:t>
            </a:r>
          </a:p>
        </p:txBody>
      </p:sp>
      <p:sp>
        <p:nvSpPr>
          <p:cNvPr name="TextBox 4" id="4"/>
          <p:cNvSpPr txBox="true"/>
          <p:nvPr/>
        </p:nvSpPr>
        <p:spPr>
          <a:xfrm rot="0">
            <a:off x="872282" y="2446030"/>
            <a:ext cx="16543437"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 pure function is a function with following characteristics</a:t>
            </a:r>
          </a:p>
          <a:p>
            <a:pPr marL="734059" indent="-367030" lvl="1">
              <a:lnSpc>
                <a:spcPts val="4759"/>
              </a:lnSpc>
              <a:buFont typeface="Arial"/>
              <a:buChar char="•"/>
            </a:pPr>
            <a:r>
              <a:rPr lang="en-US" sz="3399">
                <a:solidFill>
                  <a:srgbClr val="FFFFFF"/>
                </a:solidFill>
                <a:latin typeface="Canva Sans"/>
              </a:rPr>
              <a:t>It does not change any objects or variables that existed before it was called</a:t>
            </a:r>
          </a:p>
          <a:p>
            <a:pPr marL="734059" indent="-367030" lvl="1">
              <a:lnSpc>
                <a:spcPts val="4759"/>
              </a:lnSpc>
              <a:buFont typeface="Arial"/>
              <a:buChar char="•"/>
            </a:pPr>
            <a:r>
              <a:rPr lang="en-US" sz="3399">
                <a:solidFill>
                  <a:srgbClr val="FFFFFF"/>
                </a:solidFill>
                <a:latin typeface="Canva Sans"/>
              </a:rPr>
              <a:t>Given the same inputs, a pure function should always return the same result</a:t>
            </a:r>
          </a:p>
        </p:txBody>
      </p:sp>
      <p:sp>
        <p:nvSpPr>
          <p:cNvPr name="TextBox 5" id="5"/>
          <p:cNvSpPr txBox="true"/>
          <p:nvPr/>
        </p:nvSpPr>
        <p:spPr>
          <a:xfrm rot="0">
            <a:off x="1028700" y="5200353"/>
            <a:ext cx="8598459" cy="35807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React is designed around this concept. React assumes that every component you write is a pure function. This means that React components you write must always return the same JSX given the same inputs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610865" y="2472083"/>
            <a:ext cx="17066269" cy="6047684"/>
          </a:xfrm>
          <a:custGeom>
            <a:avLst/>
            <a:gdLst/>
            <a:ahLst/>
            <a:cxnLst/>
            <a:rect r="r" b="b" t="t" l="l"/>
            <a:pathLst>
              <a:path h="6047684" w="17066269">
                <a:moveTo>
                  <a:pt x="0" y="0"/>
                </a:moveTo>
                <a:lnTo>
                  <a:pt x="17066270" y="0"/>
                </a:lnTo>
                <a:lnTo>
                  <a:pt x="17066270" y="6047684"/>
                </a:lnTo>
                <a:lnTo>
                  <a:pt x="0" y="6047684"/>
                </a:lnTo>
                <a:lnTo>
                  <a:pt x="0" y="0"/>
                </a:lnTo>
                <a:close/>
              </a:path>
            </a:pathLst>
          </a:custGeom>
          <a:blipFill>
            <a:blip r:embed="rId2"/>
            <a:stretch>
              <a:fillRect l="0" t="0" r="0" b="0"/>
            </a:stretch>
          </a:blipFill>
        </p:spPr>
      </p:sp>
      <p:sp>
        <p:nvSpPr>
          <p:cNvPr name="TextBox 3" id="3"/>
          <p:cNvSpPr txBox="true"/>
          <p:nvPr/>
        </p:nvSpPr>
        <p:spPr>
          <a:xfrm rot="0">
            <a:off x="358006" y="159703"/>
            <a:ext cx="1757198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Example of impure component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313855" y="159703"/>
            <a:ext cx="1566029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Using React's "Strict Mode"</a:t>
            </a:r>
          </a:p>
        </p:txBody>
      </p:sp>
      <p:sp>
        <p:nvSpPr>
          <p:cNvPr name="TextBox 3" id="3"/>
          <p:cNvSpPr txBox="true"/>
          <p:nvPr/>
        </p:nvSpPr>
        <p:spPr>
          <a:xfrm rot="0">
            <a:off x="615121" y="2591373"/>
            <a:ext cx="17076807" cy="53809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React's "Strict Mode" can be used to detect impure calculations during development.</a:t>
            </a:r>
          </a:p>
          <a:p>
            <a:pPr>
              <a:lnSpc>
                <a:spcPts val="4759"/>
              </a:lnSpc>
            </a:pPr>
          </a:p>
          <a:p>
            <a:pPr>
              <a:lnSpc>
                <a:spcPts val="4759"/>
              </a:lnSpc>
            </a:pPr>
            <a:r>
              <a:rPr lang="en-US" sz="3399">
                <a:solidFill>
                  <a:srgbClr val="FFFFFF"/>
                </a:solidFill>
                <a:latin typeface="Canva Sans"/>
              </a:rPr>
              <a:t>React offers a “Strict Mode” in which it calls each component’s function twice during development. By calling the component functions twice, Strict Mode helps find components that break these rules.</a:t>
            </a:r>
          </a:p>
          <a:p>
            <a:pPr>
              <a:lnSpc>
                <a:spcPts val="4759"/>
              </a:lnSpc>
            </a:pPr>
          </a:p>
          <a:p>
            <a:pPr>
              <a:lnSpc>
                <a:spcPts val="4759"/>
              </a:lnSpc>
            </a:pPr>
            <a:r>
              <a:rPr lang="en-US" sz="3399">
                <a:solidFill>
                  <a:srgbClr val="FFFFFF"/>
                </a:solidFill>
                <a:latin typeface="Canva Sans"/>
              </a:rPr>
              <a:t>There are ways in which we can update the render within a react component, which we will be discussing later.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453067" y="5015439"/>
            <a:ext cx="9381866" cy="4810206"/>
          </a:xfrm>
          <a:custGeom>
            <a:avLst/>
            <a:gdLst/>
            <a:ahLst/>
            <a:cxnLst/>
            <a:rect r="r" b="b" t="t" l="l"/>
            <a:pathLst>
              <a:path h="4810206" w="9381866">
                <a:moveTo>
                  <a:pt x="0" y="0"/>
                </a:moveTo>
                <a:lnTo>
                  <a:pt x="9381866" y="0"/>
                </a:lnTo>
                <a:lnTo>
                  <a:pt x="9381866" y="4810206"/>
                </a:lnTo>
                <a:lnTo>
                  <a:pt x="0" y="4810206"/>
                </a:lnTo>
                <a:lnTo>
                  <a:pt x="0" y="0"/>
                </a:lnTo>
                <a:close/>
              </a:path>
            </a:pathLst>
          </a:custGeom>
          <a:blipFill>
            <a:blip r:embed="rId2"/>
            <a:stretch>
              <a:fillRect l="-7745" t="-14772" r="-7745" b="-14100"/>
            </a:stretch>
          </a:blipFill>
        </p:spPr>
      </p:sp>
      <p:sp>
        <p:nvSpPr>
          <p:cNvPr name="TextBox 3" id="3"/>
          <p:cNvSpPr txBox="true"/>
          <p:nvPr/>
        </p:nvSpPr>
        <p:spPr>
          <a:xfrm rot="0">
            <a:off x="4646191" y="159703"/>
            <a:ext cx="899561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"props" in react</a:t>
            </a:r>
          </a:p>
        </p:txBody>
      </p:sp>
      <p:sp>
        <p:nvSpPr>
          <p:cNvPr name="TextBox 4" id="4"/>
          <p:cNvSpPr txBox="true"/>
          <p:nvPr/>
        </p:nvSpPr>
        <p:spPr>
          <a:xfrm rot="0">
            <a:off x="944730" y="2318049"/>
            <a:ext cx="16398539"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React components use props to communicate with each other. Every parent component can pass some information to its child components by giving them props. Props might remind you of HTML attributes, but you can pass any JavaScript value through them, including objects, arrays, and functions.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98421" y="2231425"/>
            <a:ext cx="7650772" cy="5824150"/>
          </a:xfrm>
          <a:custGeom>
            <a:avLst/>
            <a:gdLst/>
            <a:ahLst/>
            <a:cxnLst/>
            <a:rect r="r" b="b" t="t" l="l"/>
            <a:pathLst>
              <a:path h="5824150" w="7650772">
                <a:moveTo>
                  <a:pt x="0" y="0"/>
                </a:moveTo>
                <a:lnTo>
                  <a:pt x="7650773" y="0"/>
                </a:lnTo>
                <a:lnTo>
                  <a:pt x="7650773" y="5824150"/>
                </a:lnTo>
                <a:lnTo>
                  <a:pt x="0" y="5824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32599" y="2030070"/>
            <a:ext cx="7987132" cy="1329855"/>
          </a:xfrm>
          <a:prstGeom prst="rect">
            <a:avLst/>
          </a:prstGeom>
        </p:spPr>
        <p:txBody>
          <a:bodyPr anchor="t" rtlCol="false" tIns="0" lIns="0" bIns="0" rIns="0">
            <a:spAutoFit/>
          </a:bodyPr>
          <a:lstStyle/>
          <a:p>
            <a:pPr algn="r">
              <a:lnSpc>
                <a:spcPts val="10163"/>
              </a:lnSpc>
            </a:pPr>
            <a:r>
              <a:rPr lang="en-US" sz="9239" spc="988">
                <a:solidFill>
                  <a:srgbClr val="FFFFFF"/>
                </a:solidFill>
                <a:latin typeface="Public Sans Bold"/>
              </a:rPr>
              <a:t>AGENDA</a:t>
            </a:r>
          </a:p>
        </p:txBody>
      </p:sp>
      <p:sp>
        <p:nvSpPr>
          <p:cNvPr name="TextBox 4" id="4"/>
          <p:cNvSpPr txBox="true"/>
          <p:nvPr/>
        </p:nvSpPr>
        <p:spPr>
          <a:xfrm rot="0">
            <a:off x="8542124" y="4349870"/>
            <a:ext cx="7985224" cy="3403358"/>
          </a:xfrm>
          <a:prstGeom prst="rect">
            <a:avLst/>
          </a:prstGeom>
        </p:spPr>
        <p:txBody>
          <a:bodyPr anchor="t" rtlCol="false" tIns="0" lIns="0" bIns="0" rIns="0">
            <a:spAutoFit/>
          </a:bodyPr>
          <a:lstStyle/>
          <a:p>
            <a:pPr algn="ctr" marL="859488" indent="-429744" lvl="1">
              <a:lnSpc>
                <a:spcPts val="4379"/>
              </a:lnSpc>
              <a:buFont typeface="Arial"/>
              <a:buChar char="•"/>
            </a:pPr>
            <a:r>
              <a:rPr lang="en-US" sz="3980" spc="270">
                <a:solidFill>
                  <a:srgbClr val="FFFFFF"/>
                </a:solidFill>
                <a:latin typeface="Kollektif Bold"/>
              </a:rPr>
              <a:t>INTRODUCTION TO REACT</a:t>
            </a:r>
          </a:p>
          <a:p>
            <a:pPr algn="ctr" marL="859488" indent="-429744" lvl="1">
              <a:lnSpc>
                <a:spcPts val="4379"/>
              </a:lnSpc>
              <a:buFont typeface="Arial"/>
              <a:buChar char="•"/>
            </a:pPr>
            <a:r>
              <a:rPr lang="en-US" sz="3980" spc="270">
                <a:solidFill>
                  <a:srgbClr val="FFFFFF"/>
                </a:solidFill>
                <a:latin typeface="Kollektif Bold"/>
              </a:rPr>
              <a:t>TOOLS AND SETUP</a:t>
            </a:r>
          </a:p>
          <a:p>
            <a:pPr algn="ctr" marL="859488" indent="-429744" lvl="1">
              <a:lnSpc>
                <a:spcPts val="4379"/>
              </a:lnSpc>
              <a:buFont typeface="Arial"/>
              <a:buChar char="•"/>
            </a:pPr>
            <a:r>
              <a:rPr lang="en-US" sz="3980" spc="270">
                <a:solidFill>
                  <a:srgbClr val="FFFFFF"/>
                </a:solidFill>
                <a:latin typeface="Kollektif Bold"/>
              </a:rPr>
              <a:t>INSTALLING REACT</a:t>
            </a:r>
          </a:p>
          <a:p>
            <a:pPr algn="ctr" marL="859488" indent="-429744" lvl="1">
              <a:lnSpc>
                <a:spcPts val="4379"/>
              </a:lnSpc>
              <a:buFont typeface="Arial"/>
              <a:buChar char="•"/>
            </a:pPr>
            <a:r>
              <a:rPr lang="en-US" sz="3980" spc="270">
                <a:solidFill>
                  <a:srgbClr val="FFFFFF"/>
                </a:solidFill>
                <a:latin typeface="Kollektif Bold"/>
              </a:rPr>
              <a:t>JSX</a:t>
            </a:r>
          </a:p>
          <a:p>
            <a:pPr algn="ctr" marL="859488" indent="-429744" lvl="1">
              <a:lnSpc>
                <a:spcPts val="4379"/>
              </a:lnSpc>
              <a:buFont typeface="Arial"/>
              <a:buChar char="•"/>
            </a:pPr>
            <a:r>
              <a:rPr lang="en-US" sz="3980" spc="270">
                <a:solidFill>
                  <a:srgbClr val="FFFFFF"/>
                </a:solidFill>
                <a:latin typeface="Kollektif Bold"/>
              </a:rPr>
              <a:t>COMPONENTS IN REACT</a:t>
            </a:r>
          </a:p>
          <a:p>
            <a:pPr algn="ctr" marL="859488" indent="-429744" lvl="1">
              <a:lnSpc>
                <a:spcPts val="4379"/>
              </a:lnSpc>
              <a:buFont typeface="Arial"/>
              <a:buChar char="•"/>
            </a:pPr>
            <a:r>
              <a:rPr lang="en-US" sz="3980" spc="270">
                <a:solidFill>
                  <a:srgbClr val="FFFFFF"/>
                </a:solidFill>
                <a:latin typeface="Kollektif Bold"/>
              </a:rPr>
              <a:t>STATES IN REACT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629101" y="3353905"/>
            <a:ext cx="9655808" cy="5543149"/>
          </a:xfrm>
          <a:custGeom>
            <a:avLst/>
            <a:gdLst/>
            <a:ahLst/>
            <a:cxnLst/>
            <a:rect r="r" b="b" t="t" l="l"/>
            <a:pathLst>
              <a:path h="5543149" w="9655808">
                <a:moveTo>
                  <a:pt x="0" y="0"/>
                </a:moveTo>
                <a:lnTo>
                  <a:pt x="9655808" y="0"/>
                </a:lnTo>
                <a:lnTo>
                  <a:pt x="9655808" y="5543149"/>
                </a:lnTo>
                <a:lnTo>
                  <a:pt x="0" y="5543149"/>
                </a:lnTo>
                <a:lnTo>
                  <a:pt x="0" y="0"/>
                </a:lnTo>
                <a:close/>
              </a:path>
            </a:pathLst>
          </a:custGeom>
          <a:blipFill>
            <a:blip r:embed="rId2"/>
            <a:stretch>
              <a:fillRect l="0" t="0" r="0" b="0"/>
            </a:stretch>
          </a:blipFill>
        </p:spPr>
      </p:sp>
      <p:sp>
        <p:nvSpPr>
          <p:cNvPr name="Freeform 3" id="3"/>
          <p:cNvSpPr/>
          <p:nvPr/>
        </p:nvSpPr>
        <p:spPr>
          <a:xfrm flipH="false" flipV="false" rot="0">
            <a:off x="10733337" y="3328401"/>
            <a:ext cx="7192490" cy="5594159"/>
          </a:xfrm>
          <a:custGeom>
            <a:avLst/>
            <a:gdLst/>
            <a:ahLst/>
            <a:cxnLst/>
            <a:rect r="r" b="b" t="t" l="l"/>
            <a:pathLst>
              <a:path h="5594159" w="7192490">
                <a:moveTo>
                  <a:pt x="0" y="0"/>
                </a:moveTo>
                <a:lnTo>
                  <a:pt x="7192490" y="0"/>
                </a:lnTo>
                <a:lnTo>
                  <a:pt x="7192490" y="5594158"/>
                </a:lnTo>
                <a:lnTo>
                  <a:pt x="0" y="5594158"/>
                </a:lnTo>
                <a:lnTo>
                  <a:pt x="0" y="0"/>
                </a:lnTo>
                <a:close/>
              </a:path>
            </a:pathLst>
          </a:custGeom>
          <a:blipFill>
            <a:blip r:embed="rId3"/>
            <a:stretch>
              <a:fillRect l="0" t="0" r="0" b="0"/>
            </a:stretch>
          </a:blipFill>
        </p:spPr>
      </p:sp>
      <p:sp>
        <p:nvSpPr>
          <p:cNvPr name="TextBox 4" id="4"/>
          <p:cNvSpPr txBox="true"/>
          <p:nvPr/>
        </p:nvSpPr>
        <p:spPr>
          <a:xfrm rot="0">
            <a:off x="362173" y="427679"/>
            <a:ext cx="17563654" cy="1078218"/>
          </a:xfrm>
          <a:prstGeom prst="rect">
            <a:avLst/>
          </a:prstGeom>
        </p:spPr>
        <p:txBody>
          <a:bodyPr anchor="t" rtlCol="false" tIns="0" lIns="0" bIns="0" rIns="0">
            <a:spAutoFit/>
          </a:bodyPr>
          <a:lstStyle/>
          <a:p>
            <a:pPr algn="ctr">
              <a:lnSpc>
                <a:spcPts val="8820"/>
              </a:lnSpc>
            </a:pPr>
            <a:r>
              <a:rPr lang="en-US" sz="6300">
                <a:solidFill>
                  <a:srgbClr val="FFFFFF"/>
                </a:solidFill>
                <a:latin typeface="Canva Sans Bold"/>
              </a:rPr>
              <a:t>Forwarding props with the JSX spread syntax</a:t>
            </a:r>
          </a:p>
        </p:txBody>
      </p:sp>
      <p:sp>
        <p:nvSpPr>
          <p:cNvPr name="TextBox 5" id="5"/>
          <p:cNvSpPr txBox="true"/>
          <p:nvPr/>
        </p:nvSpPr>
        <p:spPr>
          <a:xfrm rot="0">
            <a:off x="362173" y="1929254"/>
            <a:ext cx="969942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Sometimes, passing props gets very repetitive: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732430" y="2531732"/>
            <a:ext cx="7579969" cy="6273528"/>
          </a:xfrm>
          <a:custGeom>
            <a:avLst/>
            <a:gdLst/>
            <a:ahLst/>
            <a:cxnLst/>
            <a:rect r="r" b="b" t="t" l="l"/>
            <a:pathLst>
              <a:path h="6273528" w="7579969">
                <a:moveTo>
                  <a:pt x="0" y="0"/>
                </a:moveTo>
                <a:lnTo>
                  <a:pt x="7579969" y="0"/>
                </a:lnTo>
                <a:lnTo>
                  <a:pt x="7579969" y="6273528"/>
                </a:lnTo>
                <a:lnTo>
                  <a:pt x="0" y="6273528"/>
                </a:lnTo>
                <a:lnTo>
                  <a:pt x="0" y="0"/>
                </a:lnTo>
                <a:close/>
              </a:path>
            </a:pathLst>
          </a:custGeom>
          <a:blipFill>
            <a:blip r:embed="rId2"/>
            <a:stretch>
              <a:fillRect l="-10561" t="-13718" r="-11353" b="-12761"/>
            </a:stretch>
          </a:blipFill>
        </p:spPr>
      </p:sp>
      <p:sp>
        <p:nvSpPr>
          <p:cNvPr name="Freeform 3" id="3"/>
          <p:cNvSpPr/>
          <p:nvPr/>
        </p:nvSpPr>
        <p:spPr>
          <a:xfrm flipH="false" flipV="false" rot="0">
            <a:off x="9620177" y="2531732"/>
            <a:ext cx="7570185" cy="6273528"/>
          </a:xfrm>
          <a:custGeom>
            <a:avLst/>
            <a:gdLst/>
            <a:ahLst/>
            <a:cxnLst/>
            <a:rect r="r" b="b" t="t" l="l"/>
            <a:pathLst>
              <a:path h="6273528" w="7570185">
                <a:moveTo>
                  <a:pt x="0" y="0"/>
                </a:moveTo>
                <a:lnTo>
                  <a:pt x="7570185" y="0"/>
                </a:lnTo>
                <a:lnTo>
                  <a:pt x="7570185" y="6273528"/>
                </a:lnTo>
                <a:lnTo>
                  <a:pt x="0" y="6273528"/>
                </a:lnTo>
                <a:lnTo>
                  <a:pt x="0" y="0"/>
                </a:lnTo>
                <a:close/>
              </a:path>
            </a:pathLst>
          </a:custGeom>
          <a:blipFill>
            <a:blip r:embed="rId3"/>
            <a:stretch>
              <a:fillRect l="0" t="0" r="0" b="0"/>
            </a:stretch>
          </a:blipFill>
        </p:spPr>
      </p:sp>
      <p:sp>
        <p:nvSpPr>
          <p:cNvPr name="TextBox 4" id="4"/>
          <p:cNvSpPr txBox="true"/>
          <p:nvPr/>
        </p:nvSpPr>
        <p:spPr>
          <a:xfrm rot="0">
            <a:off x="1965052" y="159703"/>
            <a:ext cx="1435789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Reading props from child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892275" y="159703"/>
            <a:ext cx="1450345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Props changing over time</a:t>
            </a:r>
          </a:p>
        </p:txBody>
      </p:sp>
      <p:sp>
        <p:nvSpPr>
          <p:cNvPr name="TextBox 3" id="3"/>
          <p:cNvSpPr txBox="true"/>
          <p:nvPr/>
        </p:nvSpPr>
        <p:spPr>
          <a:xfrm rot="0">
            <a:off x="427955" y="2462179"/>
            <a:ext cx="17432091" cy="53809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 component may receive different props over time. Props are not always static!</a:t>
            </a:r>
          </a:p>
          <a:p>
            <a:pPr>
              <a:lnSpc>
                <a:spcPts val="4759"/>
              </a:lnSpc>
            </a:pPr>
            <a:r>
              <a:rPr lang="en-US" sz="3399">
                <a:solidFill>
                  <a:srgbClr val="FFFFFF"/>
                </a:solidFill>
                <a:latin typeface="Canva Sans"/>
              </a:rPr>
              <a:t>Props reflect a component’s data at any point in time, rather than only in the beginning. </a:t>
            </a:r>
          </a:p>
          <a:p>
            <a:pPr>
              <a:lnSpc>
                <a:spcPts val="4759"/>
              </a:lnSpc>
            </a:pPr>
          </a:p>
          <a:p>
            <a:pPr>
              <a:lnSpc>
                <a:spcPts val="4759"/>
              </a:lnSpc>
            </a:pPr>
            <a:r>
              <a:rPr lang="en-US" sz="3399">
                <a:solidFill>
                  <a:srgbClr val="FFFFFF"/>
                </a:solidFill>
                <a:latin typeface="Canva Sans"/>
              </a:rPr>
              <a:t>However, props are </a:t>
            </a:r>
            <a:r>
              <a:rPr lang="en-US" sz="3399">
                <a:solidFill>
                  <a:srgbClr val="FFFFFF"/>
                </a:solidFill>
                <a:latin typeface="Canva Sans"/>
                <a:hlinkClick r:id="rId2" tooltip="https://en.wikipedia.org/wiki/Immutable_object"/>
              </a:rPr>
              <a:t>immutable</a:t>
            </a:r>
            <a:r>
              <a:rPr lang="en-US" sz="3399">
                <a:solidFill>
                  <a:srgbClr val="FFFFFF"/>
                </a:solidFill>
                <a:latin typeface="Canva Sans"/>
              </a:rPr>
              <a:t>—a term from computer science meaning “unchangeable”. When a component needs to change its props (for example, in response to user interaction or new data), it will have to “ask” its parent component to pass it different props—a new object! Its old props will then be cast aside, and eventually the JavaScript engine will reclaim the memory taken by them.</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2724596" y="159703"/>
            <a:ext cx="1283880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Conditional Rendering</a:t>
            </a:r>
          </a:p>
        </p:txBody>
      </p:sp>
      <p:sp>
        <p:nvSpPr>
          <p:cNvPr name="TextBox 3" id="3"/>
          <p:cNvSpPr txBox="true"/>
          <p:nvPr/>
        </p:nvSpPr>
        <p:spPr>
          <a:xfrm rot="0">
            <a:off x="839760" y="2413731"/>
            <a:ext cx="16608479"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Your components will often need to display different things depending on different conditions. In React, you can conditionally render JSX using JavaScript syntax like if statements, &amp;&amp;, and ? : operators.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6325"/>
            <a:ext cx="16005092" cy="9274746"/>
          </a:xfrm>
          <a:custGeom>
            <a:avLst/>
            <a:gdLst/>
            <a:ahLst/>
            <a:cxnLst/>
            <a:rect r="r" b="b" t="t" l="l"/>
            <a:pathLst>
              <a:path h="9274746" w="16005092">
                <a:moveTo>
                  <a:pt x="0" y="0"/>
                </a:moveTo>
                <a:lnTo>
                  <a:pt x="16005092" y="0"/>
                </a:lnTo>
                <a:lnTo>
                  <a:pt x="16005092" y="9274746"/>
                </a:lnTo>
                <a:lnTo>
                  <a:pt x="0" y="9274746"/>
                </a:lnTo>
                <a:lnTo>
                  <a:pt x="0" y="0"/>
                </a:lnTo>
                <a:close/>
              </a:path>
            </a:pathLst>
          </a:custGeom>
          <a:blipFill>
            <a:blip r:embed="rId2"/>
            <a:stretch>
              <a:fillRect l="0" t="0" r="0" b="0"/>
            </a:stretch>
          </a:blipFill>
        </p:spPr>
      </p:sp>
      <p:sp>
        <p:nvSpPr>
          <p:cNvPr name="TextBox 3" id="3"/>
          <p:cNvSpPr txBox="true"/>
          <p:nvPr/>
        </p:nvSpPr>
        <p:spPr>
          <a:xfrm rot="0">
            <a:off x="10237781" y="5076825"/>
            <a:ext cx="5757862"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Conditional rendering using</a:t>
            </a:r>
          </a:p>
          <a:p>
            <a:pPr algn="ctr">
              <a:lnSpc>
                <a:spcPts val="4759"/>
              </a:lnSpc>
            </a:pPr>
            <a:r>
              <a:rPr lang="en-US" sz="3399">
                <a:solidFill>
                  <a:srgbClr val="FFFFFF"/>
                </a:solidFill>
                <a:latin typeface="Canva Sans"/>
              </a:rPr>
              <a:t>if-else syntax</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3531498" y="3096067"/>
            <a:ext cx="11225004" cy="4657798"/>
          </a:xfrm>
          <a:custGeom>
            <a:avLst/>
            <a:gdLst/>
            <a:ahLst/>
            <a:cxnLst/>
            <a:rect r="r" b="b" t="t" l="l"/>
            <a:pathLst>
              <a:path h="4657798" w="11225004">
                <a:moveTo>
                  <a:pt x="0" y="0"/>
                </a:moveTo>
                <a:lnTo>
                  <a:pt x="11225004" y="0"/>
                </a:lnTo>
                <a:lnTo>
                  <a:pt x="11225004" y="4657798"/>
                </a:lnTo>
                <a:lnTo>
                  <a:pt x="0" y="4657798"/>
                </a:lnTo>
                <a:lnTo>
                  <a:pt x="0" y="0"/>
                </a:lnTo>
                <a:close/>
              </a:path>
            </a:pathLst>
          </a:custGeom>
          <a:blipFill>
            <a:blip r:embed="rId2"/>
            <a:stretch>
              <a:fillRect l="0" t="0" r="0" b="0"/>
            </a:stretch>
          </a:blipFill>
        </p:spPr>
      </p:sp>
      <p:sp>
        <p:nvSpPr>
          <p:cNvPr name="TextBox 3" id="3"/>
          <p:cNvSpPr txBox="true"/>
          <p:nvPr/>
        </p:nvSpPr>
        <p:spPr>
          <a:xfrm rot="0">
            <a:off x="163934" y="379404"/>
            <a:ext cx="17960132" cy="880110"/>
          </a:xfrm>
          <a:prstGeom prst="rect">
            <a:avLst/>
          </a:prstGeom>
        </p:spPr>
        <p:txBody>
          <a:bodyPr anchor="t" rtlCol="false" tIns="0" lIns="0" bIns="0" rIns="0">
            <a:spAutoFit/>
          </a:bodyPr>
          <a:lstStyle/>
          <a:p>
            <a:pPr algn="ctr">
              <a:lnSpc>
                <a:spcPts val="7139"/>
              </a:lnSpc>
            </a:pPr>
            <a:r>
              <a:rPr lang="en-US" sz="5100">
                <a:solidFill>
                  <a:srgbClr val="FFFFFF"/>
                </a:solidFill>
                <a:latin typeface="Canva Sans Bold"/>
              </a:rPr>
              <a:t>Sometimes we need to return nothing on some condition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3671364" y="2231078"/>
            <a:ext cx="10945273" cy="5694072"/>
          </a:xfrm>
          <a:custGeom>
            <a:avLst/>
            <a:gdLst/>
            <a:ahLst/>
            <a:cxnLst/>
            <a:rect r="r" b="b" t="t" l="l"/>
            <a:pathLst>
              <a:path h="5694072" w="10945273">
                <a:moveTo>
                  <a:pt x="0" y="0"/>
                </a:moveTo>
                <a:lnTo>
                  <a:pt x="10945272" y="0"/>
                </a:lnTo>
                <a:lnTo>
                  <a:pt x="10945272" y="5694073"/>
                </a:lnTo>
                <a:lnTo>
                  <a:pt x="0" y="5694073"/>
                </a:lnTo>
                <a:lnTo>
                  <a:pt x="0" y="0"/>
                </a:lnTo>
                <a:close/>
              </a:path>
            </a:pathLst>
          </a:custGeom>
          <a:blipFill>
            <a:blip r:embed="rId2"/>
            <a:stretch>
              <a:fillRect l="0" t="0" r="0" b="0"/>
            </a:stretch>
          </a:blipFill>
        </p:spPr>
      </p:sp>
      <p:sp>
        <p:nvSpPr>
          <p:cNvPr name="TextBox 3" id="3"/>
          <p:cNvSpPr txBox="true"/>
          <p:nvPr/>
        </p:nvSpPr>
        <p:spPr>
          <a:xfrm rot="0">
            <a:off x="599480" y="238763"/>
            <a:ext cx="17089041" cy="1417949"/>
          </a:xfrm>
          <a:prstGeom prst="rect">
            <a:avLst/>
          </a:prstGeom>
        </p:spPr>
        <p:txBody>
          <a:bodyPr anchor="t" rtlCol="false" tIns="0" lIns="0" bIns="0" rIns="0">
            <a:spAutoFit/>
          </a:bodyPr>
          <a:lstStyle/>
          <a:p>
            <a:pPr algn="ctr">
              <a:lnSpc>
                <a:spcPts val="11620"/>
              </a:lnSpc>
            </a:pPr>
            <a:r>
              <a:rPr lang="en-US" sz="8300">
                <a:solidFill>
                  <a:srgbClr val="FFFFFF"/>
                </a:solidFill>
                <a:latin typeface="Canva Sans Bold"/>
              </a:rPr>
              <a:t>Using javascript ternary operator</a:t>
            </a:r>
          </a:p>
        </p:txBody>
      </p:sp>
      <p:sp>
        <p:nvSpPr>
          <p:cNvPr name="TextBox 4" id="4"/>
          <p:cNvSpPr txBox="true"/>
          <p:nvPr/>
        </p:nvSpPr>
        <p:spPr>
          <a:xfrm rot="0">
            <a:off x="1929834" y="8432842"/>
            <a:ext cx="1442833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You can read it as “if isPacked is true, then (?) render name + ' ✔', otherwise (:) render name”.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833388" y="2435539"/>
            <a:ext cx="8621224" cy="5407039"/>
          </a:xfrm>
          <a:custGeom>
            <a:avLst/>
            <a:gdLst/>
            <a:ahLst/>
            <a:cxnLst/>
            <a:rect r="r" b="b" t="t" l="l"/>
            <a:pathLst>
              <a:path h="5407039" w="8621224">
                <a:moveTo>
                  <a:pt x="0" y="0"/>
                </a:moveTo>
                <a:lnTo>
                  <a:pt x="8621224" y="0"/>
                </a:lnTo>
                <a:lnTo>
                  <a:pt x="8621224" y="5407039"/>
                </a:lnTo>
                <a:lnTo>
                  <a:pt x="0" y="5407039"/>
                </a:lnTo>
                <a:lnTo>
                  <a:pt x="0" y="0"/>
                </a:lnTo>
                <a:close/>
              </a:path>
            </a:pathLst>
          </a:custGeom>
          <a:blipFill>
            <a:blip r:embed="rId2"/>
            <a:stretch>
              <a:fillRect l="0" t="0" r="0" b="0"/>
            </a:stretch>
          </a:blipFill>
        </p:spPr>
      </p:sp>
      <p:sp>
        <p:nvSpPr>
          <p:cNvPr name="TextBox 3" id="3"/>
          <p:cNvSpPr txBox="true"/>
          <p:nvPr/>
        </p:nvSpPr>
        <p:spPr>
          <a:xfrm rot="0">
            <a:off x="1011510" y="159703"/>
            <a:ext cx="1626497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Using javascript &amp;&amp; operator</a:t>
            </a:r>
          </a:p>
        </p:txBody>
      </p:sp>
      <p:sp>
        <p:nvSpPr>
          <p:cNvPr name="TextBox 4" id="4"/>
          <p:cNvSpPr txBox="true"/>
          <p:nvPr/>
        </p:nvSpPr>
        <p:spPr>
          <a:xfrm rot="0">
            <a:off x="2002505" y="8485195"/>
            <a:ext cx="1428299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You can read this as “if isPacked, then (&amp;&amp;) render the checkmark, otherwise, render nothing”.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3433080" y="3622874"/>
            <a:ext cx="11421840" cy="6303113"/>
          </a:xfrm>
          <a:custGeom>
            <a:avLst/>
            <a:gdLst/>
            <a:ahLst/>
            <a:cxnLst/>
            <a:rect r="r" b="b" t="t" l="l"/>
            <a:pathLst>
              <a:path h="6303113" w="11421840">
                <a:moveTo>
                  <a:pt x="0" y="0"/>
                </a:moveTo>
                <a:lnTo>
                  <a:pt x="11421840" y="0"/>
                </a:lnTo>
                <a:lnTo>
                  <a:pt x="11421840" y="6303113"/>
                </a:lnTo>
                <a:lnTo>
                  <a:pt x="0" y="6303113"/>
                </a:lnTo>
                <a:lnTo>
                  <a:pt x="0" y="0"/>
                </a:lnTo>
                <a:close/>
              </a:path>
            </a:pathLst>
          </a:custGeom>
          <a:blipFill>
            <a:blip r:embed="rId2"/>
            <a:stretch>
              <a:fillRect l="0" t="0" r="0" b="0"/>
            </a:stretch>
          </a:blipFill>
        </p:spPr>
      </p:sp>
      <p:sp>
        <p:nvSpPr>
          <p:cNvPr name="TextBox 3" id="3"/>
          <p:cNvSpPr txBox="true"/>
          <p:nvPr/>
        </p:nvSpPr>
        <p:spPr>
          <a:xfrm rot="0">
            <a:off x="755675" y="159703"/>
            <a:ext cx="1677665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Updating a rendered element</a:t>
            </a:r>
          </a:p>
        </p:txBody>
      </p:sp>
      <p:sp>
        <p:nvSpPr>
          <p:cNvPr name="TextBox 4" id="4"/>
          <p:cNvSpPr txBox="true"/>
          <p:nvPr/>
        </p:nvSpPr>
        <p:spPr>
          <a:xfrm rot="0">
            <a:off x="755675" y="2051884"/>
            <a:ext cx="16918654"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React elements are immutable. Thus the only way to update a UI is to re-render the components entirely. React achieves this by creating a virtual-dom tree.</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2760836" y="159703"/>
            <a:ext cx="1276632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React virtual dom tree</a:t>
            </a:r>
          </a:p>
        </p:txBody>
      </p:sp>
      <p:sp>
        <p:nvSpPr>
          <p:cNvPr name="TextBox 3" id="3"/>
          <p:cNvSpPr txBox="true"/>
          <p:nvPr/>
        </p:nvSpPr>
        <p:spPr>
          <a:xfrm rot="0">
            <a:off x="1028700" y="3101117"/>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React only updates DOM elements that have changed. This means if we re-render a component twice in a row, the second render will do nothing.</a:t>
            </a:r>
          </a:p>
          <a:p>
            <a:pPr>
              <a:lnSpc>
                <a:spcPts val="4759"/>
              </a:lnSpc>
            </a:pPr>
          </a:p>
          <a:p>
            <a:pPr>
              <a:lnSpc>
                <a:spcPts val="4759"/>
              </a:lnSpc>
            </a:pPr>
            <a:r>
              <a:rPr lang="en-US" sz="3399">
                <a:solidFill>
                  <a:srgbClr val="FFFFFF"/>
                </a:solidFill>
                <a:latin typeface="Canva Sans"/>
              </a:rPr>
              <a:t>React uses a heuristic diffing algorithm to find out portions of the virtual dom that has been updated, which has the complexity of O(n), while state-of-the-art algorithms have O(n^3) complexity.</a:t>
            </a:r>
          </a:p>
          <a:p>
            <a:pPr>
              <a:lnSpc>
                <a:spcPts val="4759"/>
              </a:lnSpc>
            </a:pPr>
          </a:p>
          <a:p>
            <a:pPr>
              <a:lnSpc>
                <a:spcPts val="4759"/>
              </a:lnSpc>
            </a:pPr>
            <a:r>
              <a:rPr lang="en-US" sz="3399">
                <a:solidFill>
                  <a:srgbClr val="FFFFFF"/>
                </a:solidFill>
                <a:latin typeface="Canva Sans"/>
              </a:rPr>
              <a:t>Read more: </a:t>
            </a:r>
            <a:r>
              <a:rPr lang="en-US" sz="3399">
                <a:solidFill>
                  <a:srgbClr val="5271FF"/>
                </a:solidFill>
                <a:latin typeface="Canva Sans"/>
              </a:rPr>
              <a:t>https://legacy.reactjs.org/docs/reconciliation.html</a:t>
            </a:r>
          </a:p>
        </p:txBody>
      </p:sp>
      <p:sp>
        <p:nvSpPr>
          <p:cNvPr name="TextBox 4" id="4"/>
          <p:cNvSpPr txBox="true"/>
          <p:nvPr/>
        </p:nvSpPr>
        <p:spPr>
          <a:xfrm rot="0">
            <a:off x="1028700" y="1956847"/>
            <a:ext cx="11933634"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React only updates what's necessary</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190819" y="5554508"/>
            <a:ext cx="3117215" cy="31172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D8FF"/>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just">
                <a:lnSpc>
                  <a:spcPts val="2750"/>
                </a:lnSpc>
              </a:pPr>
            </a:p>
          </p:txBody>
        </p:sp>
      </p:grpSp>
      <p:sp>
        <p:nvSpPr>
          <p:cNvPr name="TextBox 5" id="5"/>
          <p:cNvSpPr txBox="true"/>
          <p:nvPr/>
        </p:nvSpPr>
        <p:spPr>
          <a:xfrm rot="0">
            <a:off x="2996133" y="1045868"/>
            <a:ext cx="12295733"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Introduction to React</a:t>
            </a:r>
          </a:p>
        </p:txBody>
      </p:sp>
      <p:sp>
        <p:nvSpPr>
          <p:cNvPr name="TextBox 6" id="6"/>
          <p:cNvSpPr txBox="true"/>
          <p:nvPr/>
        </p:nvSpPr>
        <p:spPr>
          <a:xfrm rot="0">
            <a:off x="2996133" y="3304752"/>
            <a:ext cx="12295733" cy="1251584"/>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Bold"/>
              </a:rPr>
              <a:t>React is javascript library used for creating web and native user interfaces (aka frontend framework)</a:t>
            </a:r>
          </a:p>
        </p:txBody>
      </p:sp>
      <p:grpSp>
        <p:nvGrpSpPr>
          <p:cNvPr name="Group 7" id="7"/>
          <p:cNvGrpSpPr/>
          <p:nvPr/>
        </p:nvGrpSpPr>
        <p:grpSpPr>
          <a:xfrm rot="0">
            <a:off x="7585393" y="5554508"/>
            <a:ext cx="3117215" cy="31172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D8FF"/>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just">
                <a:lnSpc>
                  <a:spcPts val="2750"/>
                </a:lnSpc>
              </a:pPr>
            </a:p>
          </p:txBody>
        </p:sp>
      </p:grpSp>
      <p:grpSp>
        <p:nvGrpSpPr>
          <p:cNvPr name="Group 10" id="10"/>
          <p:cNvGrpSpPr/>
          <p:nvPr/>
        </p:nvGrpSpPr>
        <p:grpSpPr>
          <a:xfrm rot="0">
            <a:off x="3888106" y="5554508"/>
            <a:ext cx="3117215" cy="31172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D8FF"/>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just">
                <a:lnSpc>
                  <a:spcPts val="2750"/>
                </a:lnSpc>
              </a:pPr>
            </a:p>
          </p:txBody>
        </p:sp>
      </p:grpSp>
      <p:grpSp>
        <p:nvGrpSpPr>
          <p:cNvPr name="Group 13" id="13"/>
          <p:cNvGrpSpPr/>
          <p:nvPr/>
        </p:nvGrpSpPr>
        <p:grpSpPr>
          <a:xfrm rot="0">
            <a:off x="11282679" y="5554508"/>
            <a:ext cx="3117215" cy="31172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D8FF"/>
            </a:solidFill>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just">
                <a:lnSpc>
                  <a:spcPts val="2750"/>
                </a:lnSpc>
              </a:pPr>
            </a:p>
          </p:txBody>
        </p:sp>
      </p:grpSp>
      <p:grpSp>
        <p:nvGrpSpPr>
          <p:cNvPr name="Group 16" id="16"/>
          <p:cNvGrpSpPr/>
          <p:nvPr/>
        </p:nvGrpSpPr>
        <p:grpSpPr>
          <a:xfrm rot="0">
            <a:off x="14979966" y="5554508"/>
            <a:ext cx="3117215" cy="31172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D8FF"/>
            </a:solidFill>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just">
                <a:lnSpc>
                  <a:spcPts val="2750"/>
                </a:lnSpc>
              </a:pPr>
            </a:p>
          </p:txBody>
        </p:sp>
      </p:grpSp>
      <p:sp>
        <p:nvSpPr>
          <p:cNvPr name="TextBox 19" id="19"/>
          <p:cNvSpPr txBox="true"/>
          <p:nvPr/>
        </p:nvSpPr>
        <p:spPr>
          <a:xfrm rot="0">
            <a:off x="1040930" y="6738148"/>
            <a:ext cx="1416993" cy="786129"/>
          </a:xfrm>
          <a:prstGeom prst="rect">
            <a:avLst/>
          </a:prstGeom>
        </p:spPr>
        <p:txBody>
          <a:bodyPr anchor="t" rtlCol="false" tIns="0" lIns="0" bIns="0" rIns="0">
            <a:spAutoFit/>
          </a:bodyPr>
          <a:lstStyle/>
          <a:p>
            <a:pPr algn="ctr">
              <a:lnSpc>
                <a:spcPts val="5389"/>
              </a:lnSpc>
              <a:spcBef>
                <a:spcPct val="0"/>
              </a:spcBef>
            </a:pPr>
            <a:r>
              <a:rPr lang="en-US" sz="4899" spc="416">
                <a:solidFill>
                  <a:srgbClr val="18072B"/>
                </a:solidFill>
                <a:latin typeface="Kollektif Bold"/>
              </a:rPr>
              <a:t>Fast</a:t>
            </a:r>
          </a:p>
        </p:txBody>
      </p:sp>
      <p:sp>
        <p:nvSpPr>
          <p:cNvPr name="TextBox 20" id="20"/>
          <p:cNvSpPr txBox="true"/>
          <p:nvPr/>
        </p:nvSpPr>
        <p:spPr>
          <a:xfrm rot="0">
            <a:off x="4075560" y="6738148"/>
            <a:ext cx="2742307" cy="786129"/>
          </a:xfrm>
          <a:prstGeom prst="rect">
            <a:avLst/>
          </a:prstGeom>
        </p:spPr>
        <p:txBody>
          <a:bodyPr anchor="t" rtlCol="false" tIns="0" lIns="0" bIns="0" rIns="0">
            <a:spAutoFit/>
          </a:bodyPr>
          <a:lstStyle/>
          <a:p>
            <a:pPr algn="ctr">
              <a:lnSpc>
                <a:spcPts val="5389"/>
              </a:lnSpc>
              <a:spcBef>
                <a:spcPct val="0"/>
              </a:spcBef>
            </a:pPr>
            <a:r>
              <a:rPr lang="en-US" sz="4899" spc="416">
                <a:solidFill>
                  <a:srgbClr val="18072B"/>
                </a:solidFill>
                <a:latin typeface="Kollektif Bold"/>
              </a:rPr>
              <a:t>Modular</a:t>
            </a:r>
          </a:p>
        </p:txBody>
      </p:sp>
      <p:sp>
        <p:nvSpPr>
          <p:cNvPr name="TextBox 21" id="21"/>
          <p:cNvSpPr txBox="true"/>
          <p:nvPr/>
        </p:nvSpPr>
        <p:spPr>
          <a:xfrm rot="0">
            <a:off x="7691958" y="6738148"/>
            <a:ext cx="2904083" cy="786129"/>
          </a:xfrm>
          <a:prstGeom prst="rect">
            <a:avLst/>
          </a:prstGeom>
        </p:spPr>
        <p:txBody>
          <a:bodyPr anchor="t" rtlCol="false" tIns="0" lIns="0" bIns="0" rIns="0">
            <a:spAutoFit/>
          </a:bodyPr>
          <a:lstStyle/>
          <a:p>
            <a:pPr algn="ctr">
              <a:lnSpc>
                <a:spcPts val="5389"/>
              </a:lnSpc>
              <a:spcBef>
                <a:spcPct val="0"/>
              </a:spcBef>
            </a:pPr>
            <a:r>
              <a:rPr lang="en-US" sz="4899" spc="416">
                <a:solidFill>
                  <a:srgbClr val="18072B"/>
                </a:solidFill>
                <a:latin typeface="Kollektif Bold"/>
              </a:rPr>
              <a:t>Scalable</a:t>
            </a:r>
          </a:p>
        </p:txBody>
      </p:sp>
      <p:sp>
        <p:nvSpPr>
          <p:cNvPr name="TextBox 22" id="22"/>
          <p:cNvSpPr txBox="true"/>
          <p:nvPr/>
        </p:nvSpPr>
        <p:spPr>
          <a:xfrm rot="0">
            <a:off x="11505554" y="6738148"/>
            <a:ext cx="2671465" cy="786129"/>
          </a:xfrm>
          <a:prstGeom prst="rect">
            <a:avLst/>
          </a:prstGeom>
        </p:spPr>
        <p:txBody>
          <a:bodyPr anchor="t" rtlCol="false" tIns="0" lIns="0" bIns="0" rIns="0">
            <a:spAutoFit/>
          </a:bodyPr>
          <a:lstStyle/>
          <a:p>
            <a:pPr algn="ctr">
              <a:lnSpc>
                <a:spcPts val="5389"/>
              </a:lnSpc>
              <a:spcBef>
                <a:spcPct val="0"/>
              </a:spcBef>
            </a:pPr>
            <a:r>
              <a:rPr lang="en-US" sz="4899" spc="416">
                <a:solidFill>
                  <a:srgbClr val="18072B"/>
                </a:solidFill>
                <a:latin typeface="Kollektif Bold"/>
              </a:rPr>
              <a:t>Flexible</a:t>
            </a:r>
          </a:p>
        </p:txBody>
      </p:sp>
      <p:sp>
        <p:nvSpPr>
          <p:cNvPr name="TextBox 23" id="23"/>
          <p:cNvSpPr txBox="true"/>
          <p:nvPr/>
        </p:nvSpPr>
        <p:spPr>
          <a:xfrm rot="0">
            <a:off x="15269542" y="6738148"/>
            <a:ext cx="2562523" cy="786129"/>
          </a:xfrm>
          <a:prstGeom prst="rect">
            <a:avLst/>
          </a:prstGeom>
        </p:spPr>
        <p:txBody>
          <a:bodyPr anchor="t" rtlCol="false" tIns="0" lIns="0" bIns="0" rIns="0">
            <a:spAutoFit/>
          </a:bodyPr>
          <a:lstStyle/>
          <a:p>
            <a:pPr algn="ctr">
              <a:lnSpc>
                <a:spcPts val="5389"/>
              </a:lnSpc>
              <a:spcBef>
                <a:spcPct val="0"/>
              </a:spcBef>
            </a:pPr>
            <a:r>
              <a:rPr lang="en-US" sz="4899" spc="416">
                <a:solidFill>
                  <a:srgbClr val="18072B"/>
                </a:solidFill>
                <a:latin typeface="Kollektif Bold"/>
              </a:rPr>
              <a:t>Popular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640439" y="572039"/>
            <a:ext cx="13007121" cy="9142922"/>
          </a:xfrm>
          <a:custGeom>
            <a:avLst/>
            <a:gdLst/>
            <a:ahLst/>
            <a:cxnLst/>
            <a:rect r="r" b="b" t="t" l="l"/>
            <a:pathLst>
              <a:path h="9142922" w="13007121">
                <a:moveTo>
                  <a:pt x="0" y="0"/>
                </a:moveTo>
                <a:lnTo>
                  <a:pt x="13007122" y="0"/>
                </a:lnTo>
                <a:lnTo>
                  <a:pt x="13007122" y="9142922"/>
                </a:lnTo>
                <a:lnTo>
                  <a:pt x="0" y="9142922"/>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4887218" y="159703"/>
            <a:ext cx="851356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States in React</a:t>
            </a:r>
          </a:p>
        </p:txBody>
      </p:sp>
      <p:sp>
        <p:nvSpPr>
          <p:cNvPr name="TextBox 3" id="3"/>
          <p:cNvSpPr txBox="true"/>
          <p:nvPr/>
        </p:nvSpPr>
        <p:spPr>
          <a:xfrm rot="0">
            <a:off x="905316" y="2144894"/>
            <a:ext cx="16230600" cy="81051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React provides a declarative way to manipulate the UI. Instead of manipulating individual pieces of the UI directly, you describe the different states that your component can be in, and switch between them in response to the user input.</a:t>
            </a:r>
          </a:p>
          <a:p>
            <a:pPr>
              <a:lnSpc>
                <a:spcPts val="4759"/>
              </a:lnSpc>
            </a:pPr>
            <a:r>
              <a:rPr lang="en-US" sz="3399">
                <a:solidFill>
                  <a:srgbClr val="FFFFFF"/>
                </a:solidFill>
                <a:latin typeface="Canva Sans"/>
              </a:rPr>
              <a:t> </a:t>
            </a:r>
          </a:p>
          <a:p>
            <a:pPr>
              <a:lnSpc>
                <a:spcPts val="6019"/>
              </a:lnSpc>
            </a:pPr>
            <a:r>
              <a:rPr lang="en-US" sz="4299" u="sng">
                <a:solidFill>
                  <a:srgbClr val="FFFFFF"/>
                </a:solidFill>
                <a:latin typeface="Canva Sans Bold"/>
              </a:rPr>
              <a:t>How to create UI with states in React</a:t>
            </a:r>
          </a:p>
          <a:p>
            <a:pPr>
              <a:lnSpc>
                <a:spcPts val="6019"/>
              </a:lnSpc>
            </a:pPr>
          </a:p>
          <a:p>
            <a:pPr marL="734059" indent="-367030" lvl="1">
              <a:lnSpc>
                <a:spcPts val="4759"/>
              </a:lnSpc>
              <a:buFont typeface="Arial"/>
              <a:buChar char="•"/>
            </a:pPr>
            <a:r>
              <a:rPr lang="en-US" sz="3399">
                <a:solidFill>
                  <a:srgbClr val="FFFFFF"/>
                </a:solidFill>
                <a:latin typeface="Canva Sans"/>
              </a:rPr>
              <a:t>Identify your component’s different visual states</a:t>
            </a:r>
          </a:p>
          <a:p>
            <a:pPr marL="734059" indent="-367030" lvl="1">
              <a:lnSpc>
                <a:spcPts val="4759"/>
              </a:lnSpc>
              <a:buFont typeface="Arial"/>
              <a:buChar char="•"/>
            </a:pPr>
            <a:r>
              <a:rPr lang="en-US" sz="3399">
                <a:solidFill>
                  <a:srgbClr val="FFFFFF"/>
                </a:solidFill>
                <a:latin typeface="Canva Sans"/>
              </a:rPr>
              <a:t>Determine what triggers those state changes</a:t>
            </a:r>
          </a:p>
          <a:p>
            <a:pPr marL="734059" indent="-367030" lvl="1">
              <a:lnSpc>
                <a:spcPts val="4759"/>
              </a:lnSpc>
              <a:buFont typeface="Arial"/>
              <a:buChar char="•"/>
            </a:pPr>
            <a:r>
              <a:rPr lang="en-US" sz="3399">
                <a:solidFill>
                  <a:srgbClr val="FFFFFF"/>
                </a:solidFill>
                <a:latin typeface="Canva Sans"/>
              </a:rPr>
              <a:t>Represent the state in memory using useState</a:t>
            </a:r>
          </a:p>
          <a:p>
            <a:pPr marL="734059" indent="-367030" lvl="1">
              <a:lnSpc>
                <a:spcPts val="4759"/>
              </a:lnSpc>
              <a:buFont typeface="Arial"/>
              <a:buChar char="•"/>
            </a:pPr>
            <a:r>
              <a:rPr lang="en-US" sz="3399">
                <a:solidFill>
                  <a:srgbClr val="FFFFFF"/>
                </a:solidFill>
                <a:latin typeface="Canva Sans"/>
              </a:rPr>
              <a:t>Remove any non-essential state variables</a:t>
            </a:r>
          </a:p>
          <a:p>
            <a:pPr marL="734059" indent="-367030" lvl="1">
              <a:lnSpc>
                <a:spcPts val="4759"/>
              </a:lnSpc>
              <a:buFont typeface="Arial"/>
              <a:buChar char="•"/>
            </a:pPr>
            <a:r>
              <a:rPr lang="en-US" sz="3399">
                <a:solidFill>
                  <a:srgbClr val="FFFFFF"/>
                </a:solidFill>
                <a:latin typeface="Canva Sans"/>
              </a:rPr>
              <a:t>Connect the event handlers to set the state</a:t>
            </a:r>
          </a:p>
          <a:p>
            <a:pPr>
              <a:lnSpc>
                <a:spcPts val="47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3770885" y="6023784"/>
            <a:ext cx="10376079" cy="3760847"/>
          </a:xfrm>
          <a:custGeom>
            <a:avLst/>
            <a:gdLst/>
            <a:ahLst/>
            <a:cxnLst/>
            <a:rect r="r" b="b" t="t" l="l"/>
            <a:pathLst>
              <a:path h="3760847" w="10376079">
                <a:moveTo>
                  <a:pt x="0" y="0"/>
                </a:moveTo>
                <a:lnTo>
                  <a:pt x="10376079" y="0"/>
                </a:lnTo>
                <a:lnTo>
                  <a:pt x="10376079" y="3760847"/>
                </a:lnTo>
                <a:lnTo>
                  <a:pt x="0" y="3760847"/>
                </a:lnTo>
                <a:lnTo>
                  <a:pt x="0" y="0"/>
                </a:lnTo>
                <a:close/>
              </a:path>
            </a:pathLst>
          </a:custGeom>
          <a:blipFill>
            <a:blip r:embed="rId2"/>
            <a:stretch>
              <a:fillRect l="0" t="0" r="0" b="0"/>
            </a:stretch>
          </a:blipFill>
        </p:spPr>
      </p:sp>
      <p:sp>
        <p:nvSpPr>
          <p:cNvPr name="TextBox 3" id="3"/>
          <p:cNvSpPr txBox="true"/>
          <p:nvPr/>
        </p:nvSpPr>
        <p:spPr>
          <a:xfrm rot="0">
            <a:off x="768474" y="362217"/>
            <a:ext cx="16751052" cy="812436"/>
          </a:xfrm>
          <a:prstGeom prst="rect">
            <a:avLst/>
          </a:prstGeom>
        </p:spPr>
        <p:txBody>
          <a:bodyPr anchor="t" rtlCol="false" tIns="0" lIns="0" bIns="0" rIns="0">
            <a:spAutoFit/>
          </a:bodyPr>
          <a:lstStyle/>
          <a:p>
            <a:pPr algn="ctr">
              <a:lnSpc>
                <a:spcPts val="6670"/>
              </a:lnSpc>
              <a:spcBef>
                <a:spcPct val="0"/>
              </a:spcBef>
            </a:pPr>
            <a:r>
              <a:rPr lang="en-US" sz="4764">
                <a:solidFill>
                  <a:srgbClr val="FFFFFF"/>
                </a:solidFill>
                <a:latin typeface="Canva Sans Bold"/>
              </a:rPr>
              <a:t>Step 1: Identify your component’s different visual states </a:t>
            </a:r>
          </a:p>
        </p:txBody>
      </p:sp>
      <p:sp>
        <p:nvSpPr>
          <p:cNvPr name="TextBox 4" id="4"/>
          <p:cNvSpPr txBox="true"/>
          <p:nvPr/>
        </p:nvSpPr>
        <p:spPr>
          <a:xfrm rot="0">
            <a:off x="870198" y="1532674"/>
            <a:ext cx="16547604" cy="418084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First, you need to visualize all the different “states” of the UI the user might see:</a:t>
            </a:r>
          </a:p>
          <a:p>
            <a:pPr>
              <a:lnSpc>
                <a:spcPts val="4759"/>
              </a:lnSpc>
              <a:spcBef>
                <a:spcPct val="0"/>
              </a:spcBef>
            </a:pPr>
          </a:p>
          <a:p>
            <a:pPr marL="734059" indent="-367030" lvl="1">
              <a:lnSpc>
                <a:spcPts val="4759"/>
              </a:lnSpc>
              <a:buFont typeface="Arial"/>
              <a:buChar char="•"/>
            </a:pPr>
            <a:r>
              <a:rPr lang="en-US" sz="3399">
                <a:solidFill>
                  <a:srgbClr val="FFFFFF"/>
                </a:solidFill>
                <a:latin typeface="Canva Sans Bold"/>
              </a:rPr>
              <a:t>Empty</a:t>
            </a:r>
            <a:r>
              <a:rPr lang="en-US" sz="3399">
                <a:solidFill>
                  <a:srgbClr val="FFFFFF"/>
                </a:solidFill>
                <a:latin typeface="Canva Sans"/>
              </a:rPr>
              <a:t>: Form has a disabled “Submit” button.</a:t>
            </a:r>
          </a:p>
          <a:p>
            <a:pPr marL="734059" indent="-367030" lvl="1">
              <a:lnSpc>
                <a:spcPts val="4759"/>
              </a:lnSpc>
              <a:buFont typeface="Arial"/>
              <a:buChar char="•"/>
            </a:pPr>
            <a:r>
              <a:rPr lang="en-US" sz="3399">
                <a:solidFill>
                  <a:srgbClr val="FFFFFF"/>
                </a:solidFill>
                <a:latin typeface="Canva Sans Bold"/>
              </a:rPr>
              <a:t>Typing</a:t>
            </a:r>
            <a:r>
              <a:rPr lang="en-US" sz="3399">
                <a:solidFill>
                  <a:srgbClr val="FFFFFF"/>
                </a:solidFill>
                <a:latin typeface="Canva Sans"/>
              </a:rPr>
              <a:t>: Form has an enabled “Submit” button.</a:t>
            </a:r>
          </a:p>
          <a:p>
            <a:pPr marL="734059" indent="-367030" lvl="1">
              <a:lnSpc>
                <a:spcPts val="4759"/>
              </a:lnSpc>
              <a:buFont typeface="Arial"/>
              <a:buChar char="•"/>
            </a:pPr>
            <a:r>
              <a:rPr lang="en-US" sz="3399">
                <a:solidFill>
                  <a:srgbClr val="FFFFFF"/>
                </a:solidFill>
                <a:latin typeface="Canva Sans Bold"/>
              </a:rPr>
              <a:t>Submitting</a:t>
            </a:r>
            <a:r>
              <a:rPr lang="en-US" sz="3399">
                <a:solidFill>
                  <a:srgbClr val="FFFFFF"/>
                </a:solidFill>
                <a:latin typeface="Canva Sans"/>
              </a:rPr>
              <a:t>: Form is completely disabled. Spinner is shown.</a:t>
            </a:r>
          </a:p>
          <a:p>
            <a:pPr marL="734059" indent="-367030" lvl="1">
              <a:lnSpc>
                <a:spcPts val="4759"/>
              </a:lnSpc>
              <a:buFont typeface="Arial"/>
              <a:buChar char="•"/>
            </a:pPr>
            <a:r>
              <a:rPr lang="en-US" sz="3399">
                <a:solidFill>
                  <a:srgbClr val="FFFFFF"/>
                </a:solidFill>
                <a:latin typeface="Canva Sans Bold"/>
              </a:rPr>
              <a:t>Success</a:t>
            </a:r>
            <a:r>
              <a:rPr lang="en-US" sz="3399">
                <a:solidFill>
                  <a:srgbClr val="FFFFFF"/>
                </a:solidFill>
                <a:latin typeface="Canva Sans"/>
              </a:rPr>
              <a:t>: “Thank you” message is shown instead of a form.</a:t>
            </a:r>
          </a:p>
          <a:p>
            <a:pPr marL="734059" indent="-367030" lvl="1">
              <a:lnSpc>
                <a:spcPts val="4759"/>
              </a:lnSpc>
              <a:buFont typeface="Arial"/>
              <a:buChar char="•"/>
            </a:pPr>
            <a:r>
              <a:rPr lang="en-US" sz="3399">
                <a:solidFill>
                  <a:srgbClr val="FFFFFF"/>
                </a:solidFill>
                <a:latin typeface="Canva Sans Bold"/>
              </a:rPr>
              <a:t>Error</a:t>
            </a:r>
            <a:r>
              <a:rPr lang="en-US" sz="3399">
                <a:solidFill>
                  <a:srgbClr val="FFFFFF"/>
                </a:solidFill>
                <a:latin typeface="Canva Sans"/>
              </a:rPr>
              <a:t>: Same as Typing state, but with an extra error message.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0234122" y="5649615"/>
            <a:ext cx="7477836" cy="3808711"/>
          </a:xfrm>
          <a:custGeom>
            <a:avLst/>
            <a:gdLst/>
            <a:ahLst/>
            <a:cxnLst/>
            <a:rect r="r" b="b" t="t" l="l"/>
            <a:pathLst>
              <a:path h="3808711" w="7477836">
                <a:moveTo>
                  <a:pt x="0" y="0"/>
                </a:moveTo>
                <a:lnTo>
                  <a:pt x="7477836" y="0"/>
                </a:lnTo>
                <a:lnTo>
                  <a:pt x="7477836" y="3808712"/>
                </a:lnTo>
                <a:lnTo>
                  <a:pt x="0" y="3808712"/>
                </a:lnTo>
                <a:lnTo>
                  <a:pt x="0" y="0"/>
                </a:lnTo>
                <a:close/>
              </a:path>
            </a:pathLst>
          </a:custGeom>
          <a:blipFill>
            <a:blip r:embed="rId2"/>
            <a:stretch>
              <a:fillRect l="0" t="0" r="0" b="0"/>
            </a:stretch>
          </a:blipFill>
        </p:spPr>
      </p:sp>
      <p:sp>
        <p:nvSpPr>
          <p:cNvPr name="TextBox 3" id="3"/>
          <p:cNvSpPr txBox="true"/>
          <p:nvPr/>
        </p:nvSpPr>
        <p:spPr>
          <a:xfrm rot="0">
            <a:off x="1399877" y="574802"/>
            <a:ext cx="15488245"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Step 2: Determine what triggers those state changes </a:t>
            </a:r>
          </a:p>
        </p:txBody>
      </p:sp>
      <p:sp>
        <p:nvSpPr>
          <p:cNvPr name="TextBox 4" id="4"/>
          <p:cNvSpPr txBox="true"/>
          <p:nvPr/>
        </p:nvSpPr>
        <p:spPr>
          <a:xfrm rot="0">
            <a:off x="576042" y="1902825"/>
            <a:ext cx="17135916" cy="298069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You can trigger state updates in response to two kinds of inputs:</a:t>
            </a:r>
          </a:p>
          <a:p>
            <a:pPr>
              <a:lnSpc>
                <a:spcPts val="4759"/>
              </a:lnSpc>
              <a:spcBef>
                <a:spcPct val="0"/>
              </a:spcBef>
            </a:pPr>
          </a:p>
          <a:p>
            <a:pPr algn="just" marL="734059" indent="-367030" lvl="1">
              <a:lnSpc>
                <a:spcPts val="4759"/>
              </a:lnSpc>
              <a:buFont typeface="Arial"/>
              <a:buChar char="•"/>
            </a:pPr>
            <a:r>
              <a:rPr lang="en-US" sz="3399">
                <a:solidFill>
                  <a:srgbClr val="FFFFFF"/>
                </a:solidFill>
                <a:latin typeface="Canva Sans Bold"/>
              </a:rPr>
              <a:t>Human inputs</a:t>
            </a:r>
            <a:r>
              <a:rPr lang="en-US" sz="3399">
                <a:solidFill>
                  <a:srgbClr val="FFFFFF"/>
                </a:solidFill>
                <a:latin typeface="Canva Sans"/>
              </a:rPr>
              <a:t>, like clicking a button, typing in a field, navigating a link.</a:t>
            </a:r>
          </a:p>
          <a:p>
            <a:pPr algn="just" marL="734059" indent="-367030" lvl="1">
              <a:lnSpc>
                <a:spcPts val="4759"/>
              </a:lnSpc>
              <a:buFont typeface="Arial"/>
              <a:buChar char="•"/>
            </a:pPr>
            <a:r>
              <a:rPr lang="en-US" sz="3399">
                <a:solidFill>
                  <a:srgbClr val="FFFFFF"/>
                </a:solidFill>
                <a:latin typeface="Canva Sans Bold"/>
              </a:rPr>
              <a:t>Computer inputs</a:t>
            </a:r>
            <a:r>
              <a:rPr lang="en-US" sz="3399">
                <a:solidFill>
                  <a:srgbClr val="FFFFFF"/>
                </a:solidFill>
                <a:latin typeface="Canva Sans"/>
              </a:rPr>
              <a:t>, like a network response arriving, a timeout completing, an image loading.</a:t>
            </a:r>
          </a:p>
        </p:txBody>
      </p:sp>
      <p:sp>
        <p:nvSpPr>
          <p:cNvPr name="TextBox 5" id="5"/>
          <p:cNvSpPr txBox="true"/>
          <p:nvPr/>
        </p:nvSpPr>
        <p:spPr>
          <a:xfrm rot="0">
            <a:off x="819224" y="5582940"/>
            <a:ext cx="8324776" cy="35807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To help visualize this flow, try drawing each state on paper as a labeled circle, and each change between two states as an arrow. You can sketch out many flows this way and sort out bugs long before implementation.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933088" y="1764018"/>
            <a:ext cx="16421823" cy="4780915"/>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Next you’ll need to represent the visual states of your component in memory with useState. Simplicity is key: each piece of state is a “moving piece”, and you want as few “moving pieces” as possible. More complexity leads to more bugs!</a:t>
            </a:r>
          </a:p>
          <a:p>
            <a:pPr>
              <a:lnSpc>
                <a:spcPts val="4759"/>
              </a:lnSpc>
              <a:spcBef>
                <a:spcPct val="0"/>
              </a:spcBef>
            </a:pPr>
          </a:p>
          <a:p>
            <a:pPr>
              <a:lnSpc>
                <a:spcPts val="4759"/>
              </a:lnSpc>
              <a:spcBef>
                <a:spcPct val="0"/>
              </a:spcBef>
            </a:pPr>
            <a:r>
              <a:rPr lang="en-US" sz="3399">
                <a:solidFill>
                  <a:srgbClr val="FFFFFF"/>
                </a:solidFill>
                <a:latin typeface="Canva Sans"/>
              </a:rPr>
              <a:t>Start with the state that absolutely must be there. For example, you’ll need to store the answer for the input, and the error (if it exists) to store the last error:</a:t>
            </a:r>
          </a:p>
          <a:p>
            <a:pPr>
              <a:lnSpc>
                <a:spcPts val="4759"/>
              </a:lnSpc>
              <a:spcBef>
                <a:spcPct val="0"/>
              </a:spcBef>
            </a:pPr>
          </a:p>
        </p:txBody>
      </p:sp>
      <p:sp>
        <p:nvSpPr>
          <p:cNvPr name="Freeform 3" id="3"/>
          <p:cNvSpPr/>
          <p:nvPr/>
        </p:nvSpPr>
        <p:spPr>
          <a:xfrm flipH="false" flipV="false" rot="0">
            <a:off x="790519" y="6168761"/>
            <a:ext cx="16308398" cy="1922824"/>
          </a:xfrm>
          <a:custGeom>
            <a:avLst/>
            <a:gdLst/>
            <a:ahLst/>
            <a:cxnLst/>
            <a:rect r="r" b="b" t="t" l="l"/>
            <a:pathLst>
              <a:path h="1922824" w="16308398">
                <a:moveTo>
                  <a:pt x="0" y="0"/>
                </a:moveTo>
                <a:lnTo>
                  <a:pt x="16308397" y="0"/>
                </a:lnTo>
                <a:lnTo>
                  <a:pt x="16308397" y="1922824"/>
                </a:lnTo>
                <a:lnTo>
                  <a:pt x="0" y="1922824"/>
                </a:lnTo>
                <a:lnTo>
                  <a:pt x="0" y="0"/>
                </a:lnTo>
                <a:close/>
              </a:path>
            </a:pathLst>
          </a:custGeom>
          <a:blipFill>
            <a:blip r:embed="rId2"/>
            <a:stretch>
              <a:fillRect l="0" t="0" r="0" b="0"/>
            </a:stretch>
          </a:blipFill>
        </p:spPr>
      </p:sp>
      <p:sp>
        <p:nvSpPr>
          <p:cNvPr name="TextBox 4" id="4"/>
          <p:cNvSpPr txBox="true"/>
          <p:nvPr/>
        </p:nvSpPr>
        <p:spPr>
          <a:xfrm rot="0">
            <a:off x="1405979" y="574802"/>
            <a:ext cx="15476041"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Step 3: Represent the state in memory with useState</a:t>
            </a:r>
          </a:p>
        </p:txBody>
      </p:sp>
      <p:sp>
        <p:nvSpPr>
          <p:cNvPr name="TextBox 5" id="5"/>
          <p:cNvSpPr txBox="true"/>
          <p:nvPr/>
        </p:nvSpPr>
        <p:spPr>
          <a:xfrm rot="0">
            <a:off x="790519" y="8241656"/>
            <a:ext cx="16308398" cy="178054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Then, you’ll need a state variable representing which one of the visual states that you want to display. There’s usually more than a single way to represent that in memory, so you’ll need to experiment with it.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794282" y="2125707"/>
            <a:ext cx="16168152" cy="3152614"/>
          </a:xfrm>
          <a:custGeom>
            <a:avLst/>
            <a:gdLst/>
            <a:ahLst/>
            <a:cxnLst/>
            <a:rect r="r" b="b" t="t" l="l"/>
            <a:pathLst>
              <a:path h="3152614" w="16168152">
                <a:moveTo>
                  <a:pt x="0" y="0"/>
                </a:moveTo>
                <a:lnTo>
                  <a:pt x="16168152" y="0"/>
                </a:lnTo>
                <a:lnTo>
                  <a:pt x="16168152" y="3152614"/>
                </a:lnTo>
                <a:lnTo>
                  <a:pt x="0" y="3152614"/>
                </a:lnTo>
                <a:lnTo>
                  <a:pt x="0" y="0"/>
                </a:lnTo>
                <a:close/>
              </a:path>
            </a:pathLst>
          </a:custGeom>
          <a:blipFill>
            <a:blip r:embed="rId2"/>
            <a:stretch>
              <a:fillRect l="0" t="0" r="0" b="0"/>
            </a:stretch>
          </a:blipFill>
        </p:spPr>
      </p:sp>
      <p:sp>
        <p:nvSpPr>
          <p:cNvPr name="TextBox 3" id="3"/>
          <p:cNvSpPr txBox="true"/>
          <p:nvPr/>
        </p:nvSpPr>
        <p:spPr>
          <a:xfrm rot="0">
            <a:off x="794282" y="622720"/>
            <a:ext cx="16699436" cy="1180465"/>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If you struggle to think of the best way immediately, start by adding enough state that you’re definitely sure that all the possible visual states are covered:</a:t>
            </a:r>
          </a:p>
        </p:txBody>
      </p:sp>
      <p:sp>
        <p:nvSpPr>
          <p:cNvPr name="TextBox 4" id="4"/>
          <p:cNvSpPr txBox="true"/>
          <p:nvPr/>
        </p:nvSpPr>
        <p:spPr>
          <a:xfrm rot="0">
            <a:off x="794282" y="5915236"/>
            <a:ext cx="16168152" cy="1180465"/>
          </a:xfrm>
          <a:prstGeom prst="rect">
            <a:avLst/>
          </a:prstGeom>
        </p:spPr>
        <p:txBody>
          <a:bodyPr anchor="t" rtlCol="false" tIns="0" lIns="0" bIns="0" rIns="0">
            <a:spAutoFit/>
          </a:bodyPr>
          <a:lstStyle/>
          <a:p>
            <a:pPr algn="l" marL="0" indent="0" lvl="0">
              <a:lnSpc>
                <a:spcPts val="4759"/>
              </a:lnSpc>
              <a:spcBef>
                <a:spcPct val="0"/>
              </a:spcBef>
            </a:pPr>
            <a:r>
              <a:rPr lang="en-US" sz="3399" u="none">
                <a:solidFill>
                  <a:srgbClr val="FFFFFF"/>
                </a:solidFill>
                <a:latin typeface="Canva Sans"/>
              </a:rPr>
              <a:t>Your first idea likely won’t be the best, but that’s ok—refactoring state is a part of the process!</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2134169"/>
            <a:ext cx="16230600" cy="2380615"/>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a:rPr>
              <a:t>You want to avoid duplication in the state content so you’re only tracking what is essential. Spending a little time on refactoring your state structure will make your components easier to understand, reduce duplication, and avoid unintended meanings.</a:t>
            </a:r>
          </a:p>
        </p:txBody>
      </p:sp>
      <p:sp>
        <p:nvSpPr>
          <p:cNvPr name="TextBox 3" id="3"/>
          <p:cNvSpPr txBox="true"/>
          <p:nvPr/>
        </p:nvSpPr>
        <p:spPr>
          <a:xfrm rot="0">
            <a:off x="1028700" y="574802"/>
            <a:ext cx="16230600"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Step 4: Remove any non-essential state variables</a:t>
            </a:r>
          </a:p>
        </p:txBody>
      </p:sp>
      <p:sp>
        <p:nvSpPr>
          <p:cNvPr name="TextBox 4" id="4"/>
          <p:cNvSpPr txBox="true"/>
          <p:nvPr/>
        </p:nvSpPr>
        <p:spPr>
          <a:xfrm rot="0">
            <a:off x="1028700" y="4894876"/>
            <a:ext cx="16230600" cy="4780915"/>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Bold"/>
              </a:rPr>
              <a:t>Here are some questions you can ask about your state variables:</a:t>
            </a:r>
          </a:p>
          <a:p>
            <a:pPr>
              <a:lnSpc>
                <a:spcPts val="4759"/>
              </a:lnSpc>
              <a:spcBef>
                <a:spcPct val="0"/>
              </a:spcBef>
            </a:pPr>
          </a:p>
          <a:p>
            <a:pPr>
              <a:lnSpc>
                <a:spcPts val="4759"/>
              </a:lnSpc>
              <a:spcBef>
                <a:spcPct val="0"/>
              </a:spcBef>
            </a:pPr>
            <a:r>
              <a:rPr lang="en-US" sz="3399">
                <a:solidFill>
                  <a:srgbClr val="FFFFFF"/>
                </a:solidFill>
                <a:latin typeface="Canva Sans Bold"/>
              </a:rPr>
              <a:t>Does this state cause a paradox?</a:t>
            </a:r>
            <a:r>
              <a:rPr lang="en-US" sz="3399">
                <a:solidFill>
                  <a:srgbClr val="FFFFFF"/>
                </a:solidFill>
                <a:latin typeface="Canva Sans"/>
              </a:rPr>
              <a:t> For example, </a:t>
            </a:r>
            <a:r>
              <a:rPr lang="en-US" sz="3399">
                <a:solidFill>
                  <a:srgbClr val="FFFFFF"/>
                </a:solidFill>
                <a:latin typeface="Canva Sans Italics"/>
              </a:rPr>
              <a:t>isTyping</a:t>
            </a:r>
            <a:r>
              <a:rPr lang="en-US" sz="3399">
                <a:solidFill>
                  <a:srgbClr val="FFFFFF"/>
                </a:solidFill>
                <a:latin typeface="Canva Sans"/>
              </a:rPr>
              <a:t> and </a:t>
            </a:r>
            <a:r>
              <a:rPr lang="en-US" sz="3399">
                <a:solidFill>
                  <a:srgbClr val="FFFFFF"/>
                </a:solidFill>
                <a:latin typeface="Canva Sans Italics"/>
              </a:rPr>
              <a:t>isSubmitting</a:t>
            </a:r>
            <a:r>
              <a:rPr lang="en-US" sz="3399">
                <a:solidFill>
                  <a:srgbClr val="FFFFFF"/>
                </a:solidFill>
                <a:latin typeface="Canva Sans"/>
              </a:rPr>
              <a:t> can’t both be true. A paradox usually means that the state is not constrained enough. There are four possible combinations of two booleans, but only three correspond to valid states. To remove the “impossible” state, you can combine these into a status that must be one of three values: 'typing', 'submitting', or 'success'.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16230600"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Is the same information available in another state variable already?</a:t>
            </a:r>
            <a:r>
              <a:rPr lang="en-US" sz="3399">
                <a:solidFill>
                  <a:srgbClr val="FFFFFF"/>
                </a:solidFill>
                <a:latin typeface="Canva Sans"/>
              </a:rPr>
              <a:t> Another paradox: isEmpty and isTyping can’t be true at the same time. By making them separate state variables, you risk them going out of sync and causing bugs. Fortunately, you can remove isEmpty and instead check answer.length === 0.</a:t>
            </a:r>
          </a:p>
          <a:p>
            <a:pPr>
              <a:lnSpc>
                <a:spcPts val="4759"/>
              </a:lnSpc>
            </a:pPr>
          </a:p>
          <a:p>
            <a:pPr marL="734059" indent="-367030" lvl="1">
              <a:lnSpc>
                <a:spcPts val="4759"/>
              </a:lnSpc>
              <a:buFont typeface="Arial"/>
              <a:buChar char="•"/>
            </a:pPr>
            <a:r>
              <a:rPr lang="en-US" sz="3399">
                <a:solidFill>
                  <a:srgbClr val="FFFFFF"/>
                </a:solidFill>
                <a:latin typeface="Canva Sans Bold"/>
              </a:rPr>
              <a:t>Can you get the same information from the inverse of another state variable?</a:t>
            </a:r>
            <a:r>
              <a:rPr lang="en-US" sz="3399">
                <a:solidFill>
                  <a:srgbClr val="FFFFFF"/>
                </a:solidFill>
                <a:latin typeface="Canva Sans"/>
              </a:rPr>
              <a:t> isError is not needed because you can check error !== null instead.</a:t>
            </a:r>
          </a:p>
          <a:p>
            <a:pPr>
              <a:lnSpc>
                <a:spcPts val="4759"/>
              </a:lnSpc>
            </a:pPr>
          </a:p>
          <a:p>
            <a:pPr>
              <a:lnSpc>
                <a:spcPts val="4759"/>
              </a:lnSpc>
            </a:pPr>
            <a:r>
              <a:rPr lang="en-US" sz="3399">
                <a:solidFill>
                  <a:srgbClr val="FFFFFF"/>
                </a:solidFill>
                <a:latin typeface="Canva Sans"/>
              </a:rPr>
              <a:t>After this clean-up, you’re left with 3 (down from 7!) essential state variables:</a:t>
            </a:r>
          </a:p>
        </p:txBody>
      </p:sp>
      <p:sp>
        <p:nvSpPr>
          <p:cNvPr name="Freeform 3" id="3"/>
          <p:cNvSpPr/>
          <p:nvPr/>
        </p:nvSpPr>
        <p:spPr>
          <a:xfrm flipH="false" flipV="false" rot="0">
            <a:off x="1028700" y="7946999"/>
            <a:ext cx="16230600" cy="2117809"/>
          </a:xfrm>
          <a:custGeom>
            <a:avLst/>
            <a:gdLst/>
            <a:ahLst/>
            <a:cxnLst/>
            <a:rect r="r" b="b" t="t" l="l"/>
            <a:pathLst>
              <a:path h="2117809" w="16230600">
                <a:moveTo>
                  <a:pt x="0" y="0"/>
                </a:moveTo>
                <a:lnTo>
                  <a:pt x="16230600" y="0"/>
                </a:lnTo>
                <a:lnTo>
                  <a:pt x="16230600" y="2117808"/>
                </a:lnTo>
                <a:lnTo>
                  <a:pt x="0" y="2117808"/>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2143869" y="574802"/>
            <a:ext cx="14000262"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Step 5: Connect the event handlers to set state </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574802"/>
            <a:ext cx="16230600"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Some suggestions regarding states</a:t>
            </a:r>
          </a:p>
        </p:txBody>
      </p:sp>
      <p:sp>
        <p:nvSpPr>
          <p:cNvPr name="TextBox 3" id="3"/>
          <p:cNvSpPr txBox="true"/>
          <p:nvPr/>
        </p:nvSpPr>
        <p:spPr>
          <a:xfrm rot="0">
            <a:off x="1028700" y="1595995"/>
            <a:ext cx="16230600" cy="83813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Group related state.</a:t>
            </a:r>
            <a:r>
              <a:rPr lang="en-US" sz="3399">
                <a:solidFill>
                  <a:srgbClr val="FFFFFF"/>
                </a:solidFill>
                <a:latin typeface="Canva Sans"/>
              </a:rPr>
              <a:t> If you always update two or more state variables at the same time, consider merging them into a single state variable.</a:t>
            </a:r>
          </a:p>
          <a:p>
            <a:pPr marL="734059" indent="-367030" lvl="1">
              <a:lnSpc>
                <a:spcPts val="4759"/>
              </a:lnSpc>
              <a:buFont typeface="Arial"/>
              <a:buChar char="•"/>
            </a:pPr>
            <a:r>
              <a:rPr lang="en-US" sz="3399">
                <a:solidFill>
                  <a:srgbClr val="FFFFFF"/>
                </a:solidFill>
                <a:latin typeface="Canva Sans Bold"/>
              </a:rPr>
              <a:t>Avoid contradictions in state.</a:t>
            </a:r>
            <a:r>
              <a:rPr lang="en-US" sz="3399">
                <a:solidFill>
                  <a:srgbClr val="FFFFFF"/>
                </a:solidFill>
                <a:latin typeface="Canva Sans"/>
              </a:rPr>
              <a:t> When the state is structured in a way that several pieces of state may contradict and “disagree” with each other, you leave room for mistakes. Try to avoid this.</a:t>
            </a:r>
          </a:p>
          <a:p>
            <a:pPr marL="734059" indent="-367030" lvl="1">
              <a:lnSpc>
                <a:spcPts val="4759"/>
              </a:lnSpc>
              <a:buFont typeface="Arial"/>
              <a:buChar char="•"/>
            </a:pPr>
            <a:r>
              <a:rPr lang="en-US" sz="3399">
                <a:solidFill>
                  <a:srgbClr val="FFFFFF"/>
                </a:solidFill>
                <a:latin typeface="Canva Sans Bold"/>
              </a:rPr>
              <a:t>Avoid redundant state.</a:t>
            </a:r>
            <a:r>
              <a:rPr lang="en-US" sz="3399">
                <a:solidFill>
                  <a:srgbClr val="FFFFFF"/>
                </a:solidFill>
                <a:latin typeface="Canva Sans"/>
              </a:rPr>
              <a:t> If you can calculate some information from the component’s props or its existing state variables during rendering, you should not put that information into that component’s state.</a:t>
            </a:r>
          </a:p>
          <a:p>
            <a:pPr marL="734059" indent="-367030" lvl="1">
              <a:lnSpc>
                <a:spcPts val="4759"/>
              </a:lnSpc>
              <a:buFont typeface="Arial"/>
              <a:buChar char="•"/>
            </a:pPr>
            <a:r>
              <a:rPr lang="en-US" sz="3399">
                <a:solidFill>
                  <a:srgbClr val="FFFFFF"/>
                </a:solidFill>
                <a:latin typeface="Canva Sans Bold"/>
              </a:rPr>
              <a:t>Avoid duplication in state.</a:t>
            </a:r>
            <a:r>
              <a:rPr lang="en-US" sz="3399">
                <a:solidFill>
                  <a:srgbClr val="FFFFFF"/>
                </a:solidFill>
                <a:latin typeface="Canva Sans"/>
              </a:rPr>
              <a:t> When the same data is duplicated between multiple state variables, or within nested objects, it is difficult to keep them in sync. Reduce duplication when you can.</a:t>
            </a:r>
          </a:p>
          <a:p>
            <a:pPr marL="734059" indent="-367030" lvl="1">
              <a:lnSpc>
                <a:spcPts val="4759"/>
              </a:lnSpc>
              <a:buFont typeface="Arial"/>
              <a:buChar char="•"/>
            </a:pPr>
            <a:r>
              <a:rPr lang="en-US" sz="3399">
                <a:solidFill>
                  <a:srgbClr val="FFFFFF"/>
                </a:solidFill>
                <a:latin typeface="Canva Sans Bold"/>
              </a:rPr>
              <a:t>Avoid deeply nested state.</a:t>
            </a:r>
            <a:r>
              <a:rPr lang="en-US" sz="3399">
                <a:solidFill>
                  <a:srgbClr val="FFFFFF"/>
                </a:solidFill>
                <a:latin typeface="Canva Sans"/>
              </a:rPr>
              <a:t> Deeply hierarchical state is not very convenient to update. When possible, prefer to structure state in a flat way.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534057" y="4384902"/>
            <a:ext cx="8333066" cy="7718502"/>
          </a:xfrm>
          <a:custGeom>
            <a:avLst/>
            <a:gdLst/>
            <a:ahLst/>
            <a:cxnLst/>
            <a:rect r="r" b="b" t="t" l="l"/>
            <a:pathLst>
              <a:path h="7718502" w="8333066">
                <a:moveTo>
                  <a:pt x="0" y="0"/>
                </a:moveTo>
                <a:lnTo>
                  <a:pt x="8333065" y="0"/>
                </a:lnTo>
                <a:lnTo>
                  <a:pt x="8333065" y="7718502"/>
                </a:lnTo>
                <a:lnTo>
                  <a:pt x="0" y="7718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03263" y="857250"/>
            <a:ext cx="804073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Requirements</a:t>
            </a:r>
          </a:p>
        </p:txBody>
      </p:sp>
      <p:sp>
        <p:nvSpPr>
          <p:cNvPr name="TextBox 4" id="4"/>
          <p:cNvSpPr txBox="true"/>
          <p:nvPr/>
        </p:nvSpPr>
        <p:spPr>
          <a:xfrm rot="0">
            <a:off x="1200158" y="3435395"/>
            <a:ext cx="12302838" cy="2959476"/>
          </a:xfrm>
          <a:prstGeom prst="rect">
            <a:avLst/>
          </a:prstGeom>
        </p:spPr>
        <p:txBody>
          <a:bodyPr anchor="t" rtlCol="false" tIns="0" lIns="0" bIns="0" rIns="0">
            <a:spAutoFit/>
          </a:bodyPr>
          <a:lstStyle/>
          <a:p>
            <a:pPr algn="ctr" marL="904903" indent="-452452" lvl="1">
              <a:lnSpc>
                <a:spcPts val="4526"/>
              </a:lnSpc>
              <a:buFont typeface="Arial"/>
              <a:buChar char="•"/>
            </a:pPr>
            <a:r>
              <a:rPr lang="en-US" sz="4191" spc="213">
                <a:solidFill>
                  <a:srgbClr val="FFFFFF"/>
                </a:solidFill>
                <a:latin typeface="Kollektif Bold"/>
              </a:rPr>
              <a:t>Knowledge of basic HTML and Javascript is a requirement</a:t>
            </a:r>
          </a:p>
          <a:p>
            <a:pPr algn="ctr">
              <a:lnSpc>
                <a:spcPts val="4526"/>
              </a:lnSpc>
            </a:pPr>
          </a:p>
          <a:p>
            <a:pPr algn="ctr" marL="904903" indent="-452452" lvl="1">
              <a:lnSpc>
                <a:spcPts val="4526"/>
              </a:lnSpc>
              <a:buFont typeface="Arial"/>
              <a:buChar char="•"/>
            </a:pPr>
            <a:r>
              <a:rPr lang="en-US" sz="4191" spc="213">
                <a:solidFill>
                  <a:srgbClr val="FFFFFF"/>
                </a:solidFill>
                <a:latin typeface="Kollektif Bold"/>
              </a:rPr>
              <a:t>No prior knowledge of react or any libraries/frameworks required</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944106" y="2551622"/>
            <a:ext cx="12399787" cy="6406857"/>
          </a:xfrm>
          <a:custGeom>
            <a:avLst/>
            <a:gdLst/>
            <a:ahLst/>
            <a:cxnLst/>
            <a:rect r="r" b="b" t="t" l="l"/>
            <a:pathLst>
              <a:path h="6406857" w="12399787">
                <a:moveTo>
                  <a:pt x="0" y="0"/>
                </a:moveTo>
                <a:lnTo>
                  <a:pt x="12399788" y="0"/>
                </a:lnTo>
                <a:lnTo>
                  <a:pt x="12399788" y="6406857"/>
                </a:lnTo>
                <a:lnTo>
                  <a:pt x="0" y="6406857"/>
                </a:lnTo>
                <a:lnTo>
                  <a:pt x="0" y="0"/>
                </a:lnTo>
                <a:close/>
              </a:path>
            </a:pathLst>
          </a:custGeom>
          <a:blipFill>
            <a:blip r:embed="rId2"/>
            <a:stretch>
              <a:fillRect l="0" t="0" r="0" b="0"/>
            </a:stretch>
          </a:blipFill>
        </p:spPr>
      </p:sp>
      <p:sp>
        <p:nvSpPr>
          <p:cNvPr name="TextBox 3" id="3"/>
          <p:cNvSpPr txBox="true"/>
          <p:nvPr/>
        </p:nvSpPr>
        <p:spPr>
          <a:xfrm rot="0">
            <a:off x="5127054" y="159703"/>
            <a:ext cx="803389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Props vs state</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4036232" y="3254439"/>
            <a:ext cx="10215536" cy="2652536"/>
          </a:xfrm>
          <a:prstGeom prst="rect">
            <a:avLst/>
          </a:prstGeom>
        </p:spPr>
        <p:txBody>
          <a:bodyPr anchor="t" rtlCol="false" tIns="0" lIns="0" bIns="0" rIns="0">
            <a:spAutoFit/>
          </a:bodyPr>
          <a:lstStyle/>
          <a:p>
            <a:pPr algn="ctr">
              <a:lnSpc>
                <a:spcPts val="21763"/>
              </a:lnSpc>
            </a:pPr>
            <a:r>
              <a:rPr lang="en-US" sz="15545">
                <a:solidFill>
                  <a:srgbClr val="FFFFFF"/>
                </a:solidFill>
                <a:latin typeface="Canva Sans Bold"/>
              </a:rPr>
              <a:t>Live Demo</a:t>
            </a:r>
          </a:p>
        </p:txBody>
      </p:sp>
      <p:sp>
        <p:nvSpPr>
          <p:cNvPr name="TextBox 3" id="3"/>
          <p:cNvSpPr txBox="true"/>
          <p:nvPr/>
        </p:nvSpPr>
        <p:spPr>
          <a:xfrm rot="0">
            <a:off x="1028700" y="5995536"/>
            <a:ext cx="16230600" cy="812546"/>
          </a:xfrm>
          <a:prstGeom prst="rect">
            <a:avLst/>
          </a:prstGeom>
        </p:spPr>
        <p:txBody>
          <a:bodyPr anchor="t" rtlCol="false" tIns="0" lIns="0" bIns="0" rIns="0">
            <a:spAutoFit/>
          </a:bodyPr>
          <a:lstStyle/>
          <a:p>
            <a:pPr algn="ctr">
              <a:lnSpc>
                <a:spcPts val="6664"/>
              </a:lnSpc>
              <a:spcBef>
                <a:spcPct val="0"/>
              </a:spcBef>
            </a:pPr>
            <a:r>
              <a:rPr lang="en-US" sz="4760">
                <a:solidFill>
                  <a:srgbClr val="FFFFFF"/>
                </a:solidFill>
                <a:latin typeface="Canva Sans Bold"/>
              </a:rPr>
              <a:t>Simple TODO App with CRUD functionality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471957" y="2899301"/>
            <a:ext cx="8000076" cy="5780337"/>
          </a:xfrm>
          <a:custGeom>
            <a:avLst/>
            <a:gdLst/>
            <a:ahLst/>
            <a:cxnLst/>
            <a:rect r="r" b="b" t="t" l="l"/>
            <a:pathLst>
              <a:path h="5780337" w="8000076">
                <a:moveTo>
                  <a:pt x="0" y="0"/>
                </a:moveTo>
                <a:lnTo>
                  <a:pt x="8000076" y="0"/>
                </a:lnTo>
                <a:lnTo>
                  <a:pt x="8000076" y="5780337"/>
                </a:lnTo>
                <a:lnTo>
                  <a:pt x="0" y="5780337"/>
                </a:lnTo>
                <a:lnTo>
                  <a:pt x="0" y="0"/>
                </a:lnTo>
                <a:close/>
              </a:path>
            </a:pathLst>
          </a:custGeom>
          <a:blipFill>
            <a:blip r:embed="rId2"/>
            <a:stretch>
              <a:fillRect l="0" t="0" r="0" b="0"/>
            </a:stretch>
          </a:blipFill>
        </p:spPr>
      </p:sp>
      <p:sp>
        <p:nvSpPr>
          <p:cNvPr name="TextBox 3" id="3"/>
          <p:cNvSpPr txBox="true"/>
          <p:nvPr/>
        </p:nvSpPr>
        <p:spPr>
          <a:xfrm rot="0">
            <a:off x="5736357" y="857250"/>
            <a:ext cx="681528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Set up tools</a:t>
            </a:r>
          </a:p>
        </p:txBody>
      </p:sp>
      <p:sp>
        <p:nvSpPr>
          <p:cNvPr name="TextBox 4" id="4"/>
          <p:cNvSpPr txBox="true"/>
          <p:nvPr/>
        </p:nvSpPr>
        <p:spPr>
          <a:xfrm rot="0">
            <a:off x="835064" y="3481181"/>
            <a:ext cx="7542002"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 required tools are:</a:t>
            </a:r>
          </a:p>
          <a:p>
            <a:pPr marL="734059" indent="-367030" lvl="1">
              <a:lnSpc>
                <a:spcPts val="4759"/>
              </a:lnSpc>
              <a:buFont typeface="Arial"/>
              <a:buChar char="•"/>
            </a:pPr>
            <a:r>
              <a:rPr lang="en-US" sz="3399">
                <a:solidFill>
                  <a:srgbClr val="FFFFFF"/>
                </a:solidFill>
                <a:latin typeface="Canva Sans"/>
              </a:rPr>
              <a:t>VS Code (IDE)</a:t>
            </a:r>
          </a:p>
          <a:p>
            <a:pPr marL="734059" indent="-367030" lvl="1">
              <a:lnSpc>
                <a:spcPts val="4759"/>
              </a:lnSpc>
              <a:buFont typeface="Arial"/>
              <a:buChar char="•"/>
            </a:pPr>
            <a:r>
              <a:rPr lang="en-US" sz="3399">
                <a:solidFill>
                  <a:srgbClr val="FFFFFF"/>
                </a:solidFill>
                <a:latin typeface="Canva Sans"/>
              </a:rPr>
              <a:t>Chrome/Firefox/Edge</a:t>
            </a:r>
          </a:p>
          <a:p>
            <a:pPr marL="734059" indent="-367030" lvl="1">
              <a:lnSpc>
                <a:spcPts val="4759"/>
              </a:lnSpc>
              <a:buFont typeface="Arial"/>
              <a:buChar char="•"/>
            </a:pPr>
            <a:r>
              <a:rPr lang="en-US" sz="3399">
                <a:solidFill>
                  <a:srgbClr val="FFFFFF"/>
                </a:solidFill>
                <a:latin typeface="Canva Sans"/>
              </a:rPr>
              <a:t>Nodejs v12+</a:t>
            </a:r>
          </a:p>
          <a:p>
            <a:pPr marL="734059" indent="-367030" lvl="1">
              <a:lnSpc>
                <a:spcPts val="4759"/>
              </a:lnSpc>
              <a:buFont typeface="Arial"/>
              <a:buChar char="•"/>
            </a:pPr>
            <a:r>
              <a:rPr lang="en-US" sz="3399">
                <a:solidFill>
                  <a:srgbClr val="FFFFFF"/>
                </a:solidFill>
                <a:latin typeface="Canva Sans"/>
              </a:rPr>
              <a:t>Extensions</a:t>
            </a:r>
          </a:p>
          <a:p>
            <a:pPr marL="1468119" indent="-489373" lvl="2">
              <a:lnSpc>
                <a:spcPts val="4759"/>
              </a:lnSpc>
              <a:buFont typeface="Arial"/>
              <a:buChar char="⚬"/>
            </a:pPr>
            <a:r>
              <a:rPr lang="en-US" sz="3399">
                <a:solidFill>
                  <a:srgbClr val="FFFFFF"/>
                </a:solidFill>
                <a:latin typeface="Canva Sans"/>
              </a:rPr>
              <a:t>ES7+ React/Redux/React-Native snippets</a:t>
            </a:r>
          </a:p>
          <a:p>
            <a:pP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3985488" y="2592184"/>
            <a:ext cx="3579319" cy="4588917"/>
          </a:xfrm>
          <a:custGeom>
            <a:avLst/>
            <a:gdLst/>
            <a:ahLst/>
            <a:cxnLst/>
            <a:rect r="r" b="b" t="t" l="l"/>
            <a:pathLst>
              <a:path h="4588917" w="3579319">
                <a:moveTo>
                  <a:pt x="0" y="0"/>
                </a:moveTo>
                <a:lnTo>
                  <a:pt x="3579319" y="0"/>
                </a:lnTo>
                <a:lnTo>
                  <a:pt x="3579319" y="4588917"/>
                </a:lnTo>
                <a:lnTo>
                  <a:pt x="0" y="4588917"/>
                </a:lnTo>
                <a:lnTo>
                  <a:pt x="0" y="0"/>
                </a:lnTo>
                <a:close/>
              </a:path>
            </a:pathLst>
          </a:custGeom>
          <a:blipFill>
            <a:blip r:embed="rId2"/>
            <a:stretch>
              <a:fillRect l="-6054" t="0" r="-6054" b="0"/>
            </a:stretch>
          </a:blipFill>
        </p:spPr>
      </p:sp>
      <p:sp>
        <p:nvSpPr>
          <p:cNvPr name="TextBox 3" id="3"/>
          <p:cNvSpPr txBox="true"/>
          <p:nvPr/>
        </p:nvSpPr>
        <p:spPr>
          <a:xfrm rot="0">
            <a:off x="1028700" y="624776"/>
            <a:ext cx="884560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Installing React</a:t>
            </a:r>
          </a:p>
        </p:txBody>
      </p:sp>
      <p:sp>
        <p:nvSpPr>
          <p:cNvPr name="TextBox 4" id="4"/>
          <p:cNvSpPr txBox="true"/>
          <p:nvPr/>
        </p:nvSpPr>
        <p:spPr>
          <a:xfrm rot="0">
            <a:off x="378086" y="2762885"/>
            <a:ext cx="13155385" cy="41808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To start a new react project, run the following commands in terminal</a:t>
            </a:r>
          </a:p>
          <a:p>
            <a:pPr marL="734059" indent="-367030" lvl="1">
              <a:lnSpc>
                <a:spcPts val="4759"/>
              </a:lnSpc>
              <a:buFont typeface="Arial"/>
              <a:buChar char="•"/>
            </a:pPr>
            <a:r>
              <a:rPr lang="en-US" sz="3399">
                <a:solidFill>
                  <a:srgbClr val="FFFFFF"/>
                </a:solidFill>
                <a:latin typeface="Consolas"/>
              </a:rPr>
              <a:t>npm init -y</a:t>
            </a:r>
          </a:p>
          <a:p>
            <a:pPr marL="734059" indent="-367030" lvl="1">
              <a:lnSpc>
                <a:spcPts val="4759"/>
              </a:lnSpc>
              <a:buFont typeface="Arial"/>
              <a:buChar char="•"/>
            </a:pPr>
            <a:r>
              <a:rPr lang="en-US" sz="3399">
                <a:solidFill>
                  <a:srgbClr val="FFFFFF"/>
                </a:solidFill>
                <a:latin typeface="Consolas"/>
              </a:rPr>
              <a:t>npx create-react-app myApp or yarn create react-app myapp</a:t>
            </a:r>
          </a:p>
          <a:p>
            <a:pPr marL="734059" indent="-367030" lvl="1">
              <a:lnSpc>
                <a:spcPts val="4759"/>
              </a:lnSpc>
              <a:buFont typeface="Arial"/>
              <a:buChar char="•"/>
            </a:pPr>
            <a:r>
              <a:rPr lang="en-US" sz="3399">
                <a:solidFill>
                  <a:srgbClr val="FFFFFF"/>
                </a:solidFill>
                <a:latin typeface="Consolas"/>
              </a:rPr>
              <a:t>cd myapp</a:t>
            </a:r>
          </a:p>
          <a:p>
            <a:pPr marL="734059" indent="-367030" lvl="1">
              <a:lnSpc>
                <a:spcPts val="4759"/>
              </a:lnSpc>
              <a:buFont typeface="Arial"/>
              <a:buChar char="•"/>
            </a:pPr>
            <a:r>
              <a:rPr lang="en-US" sz="3399">
                <a:solidFill>
                  <a:srgbClr val="FFFFFF"/>
                </a:solidFill>
                <a:latin typeface="Consolas"/>
              </a:rPr>
              <a:t>npm run start or yarn start</a:t>
            </a:r>
            <a:r>
              <a:rPr lang="en-US" sz="3399">
                <a:solidFill>
                  <a:srgbClr val="FFFFFF"/>
                </a:solidFill>
                <a:latin typeface="Consolas"/>
              </a:rPr>
              <a:t> </a:t>
            </a:r>
            <a:r>
              <a:rPr lang="en-US" sz="3399">
                <a:solidFill>
                  <a:srgbClr val="FFFFFF"/>
                </a:solidFill>
                <a:latin typeface="Consolas"/>
              </a:rPr>
              <a:t> </a:t>
            </a:r>
          </a:p>
        </p:txBody>
      </p:sp>
      <p:sp>
        <p:nvSpPr>
          <p:cNvPr name="TextBox 5" id="5"/>
          <p:cNvSpPr txBox="true"/>
          <p:nvPr/>
        </p:nvSpPr>
        <p:spPr>
          <a:xfrm rot="0">
            <a:off x="2002505" y="8399686"/>
            <a:ext cx="14573676" cy="1089025"/>
          </a:xfrm>
          <a:prstGeom prst="rect">
            <a:avLst/>
          </a:prstGeom>
        </p:spPr>
        <p:txBody>
          <a:bodyPr anchor="t" rtlCol="false" tIns="0" lIns="0" bIns="0" rIns="0">
            <a:spAutoFit/>
          </a:bodyPr>
          <a:lstStyle/>
          <a:p>
            <a:pPr algn="ctr">
              <a:lnSpc>
                <a:spcPts val="2750"/>
              </a:lnSpc>
              <a:spcBef>
                <a:spcPct val="0"/>
              </a:spcBef>
            </a:pPr>
            <a:r>
              <a:rPr lang="en-US" sz="2500" spc="212">
                <a:solidFill>
                  <a:srgbClr val="FFFFFF"/>
                </a:solidFill>
                <a:latin typeface="Kollektif Bold"/>
              </a:rPr>
              <a:t>Note: React does not officially recommed create-react-app cli, but it is easier for beginners to learn. For production grade applications, use nextjs, gatsby, or remix, all of which are production ready frameworks.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624930" y="-5045"/>
            <a:ext cx="1358220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Build Systems for React</a:t>
            </a:r>
          </a:p>
        </p:txBody>
      </p:sp>
      <p:sp>
        <p:nvSpPr>
          <p:cNvPr name="TextBox 3" id="3"/>
          <p:cNvSpPr txBox="true"/>
          <p:nvPr/>
        </p:nvSpPr>
        <p:spPr>
          <a:xfrm rot="0">
            <a:off x="495736" y="1672083"/>
            <a:ext cx="15665455" cy="8117205"/>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FFFFFF"/>
                </a:solidFill>
                <a:latin typeface="Canva Sans"/>
              </a:rPr>
              <a:t>Create-react-app configures a frontend build pipeline using </a:t>
            </a:r>
            <a:r>
              <a:rPr lang="en-US" sz="3300">
                <a:solidFill>
                  <a:srgbClr val="FFDE59"/>
                </a:solidFill>
                <a:latin typeface="Canva Sans Bold"/>
              </a:rPr>
              <a:t>Webpack</a:t>
            </a:r>
            <a:r>
              <a:rPr lang="en-US" sz="3300">
                <a:solidFill>
                  <a:srgbClr val="FFFFFF"/>
                </a:solidFill>
                <a:latin typeface="Canva Sans"/>
              </a:rPr>
              <a:t> module bundler, </a:t>
            </a:r>
            <a:r>
              <a:rPr lang="en-US" sz="3300">
                <a:solidFill>
                  <a:srgbClr val="FFDE59"/>
                </a:solidFill>
                <a:latin typeface="Canva Sans Bold"/>
              </a:rPr>
              <a:t>babel</a:t>
            </a:r>
            <a:r>
              <a:rPr lang="en-US" sz="3300">
                <a:solidFill>
                  <a:srgbClr val="FFFFFF"/>
                </a:solidFill>
                <a:latin typeface="Canva Sans"/>
              </a:rPr>
              <a:t> compiler, and </a:t>
            </a:r>
            <a:r>
              <a:rPr lang="en-US" sz="3300">
                <a:solidFill>
                  <a:srgbClr val="FFDE59"/>
                </a:solidFill>
                <a:latin typeface="Canva Sans Bold"/>
              </a:rPr>
              <a:t>ESLint</a:t>
            </a:r>
            <a:r>
              <a:rPr lang="en-US" sz="3300">
                <a:solidFill>
                  <a:srgbClr val="FFFFFF"/>
                </a:solidFill>
                <a:latin typeface="Canva Sans"/>
              </a:rPr>
              <a:t> code linter</a:t>
            </a:r>
          </a:p>
          <a:p>
            <a:pPr marL="712470" indent="-356235" lvl="1">
              <a:lnSpc>
                <a:spcPts val="4620"/>
              </a:lnSpc>
              <a:buFont typeface="Arial"/>
              <a:buChar char="•"/>
            </a:pPr>
            <a:r>
              <a:rPr lang="en-US" sz="3300">
                <a:solidFill>
                  <a:srgbClr val="FFFFFF"/>
                </a:solidFill>
                <a:latin typeface="Canva Sans"/>
              </a:rPr>
              <a:t>While React can be used without a build pipeline, it is recommended to use one for productivity. A build pipeline consists of:</a:t>
            </a:r>
          </a:p>
          <a:p>
            <a:pPr marL="1424940" indent="-474980" lvl="2">
              <a:lnSpc>
                <a:spcPts val="4620"/>
              </a:lnSpc>
              <a:buFont typeface="Arial"/>
              <a:buChar char="⚬"/>
            </a:pPr>
            <a:r>
              <a:rPr lang="en-US" sz="3300">
                <a:solidFill>
                  <a:srgbClr val="FFDE59"/>
                </a:solidFill>
                <a:latin typeface="Canva Sans Bold"/>
              </a:rPr>
              <a:t>Package managers</a:t>
            </a:r>
            <a:r>
              <a:rPr lang="en-US" sz="3300">
                <a:solidFill>
                  <a:srgbClr val="FFFFFF"/>
                </a:solidFill>
                <a:latin typeface="Canva Sans"/>
              </a:rPr>
              <a:t>, like yarn or npm</a:t>
            </a:r>
          </a:p>
          <a:p>
            <a:pPr marL="1424940" indent="-474980" lvl="2">
              <a:lnSpc>
                <a:spcPts val="4620"/>
              </a:lnSpc>
              <a:buFont typeface="Arial"/>
              <a:buChar char="⚬"/>
            </a:pPr>
            <a:r>
              <a:rPr lang="en-US" sz="3300">
                <a:solidFill>
                  <a:srgbClr val="FFDE59"/>
                </a:solidFill>
                <a:latin typeface="Canva Sans Bold"/>
              </a:rPr>
              <a:t>Bundler</a:t>
            </a:r>
            <a:r>
              <a:rPr lang="en-US" sz="3300">
                <a:solidFill>
                  <a:srgbClr val="FFFFFF"/>
                </a:solidFill>
                <a:latin typeface="Canva Sans"/>
              </a:rPr>
              <a:t>, like Webpack or Browserify</a:t>
            </a:r>
          </a:p>
          <a:p>
            <a:pPr marL="1424940" indent="-474980" lvl="2">
              <a:lnSpc>
                <a:spcPts val="4620"/>
              </a:lnSpc>
              <a:buFont typeface="Arial"/>
              <a:buChar char="⚬"/>
            </a:pPr>
            <a:r>
              <a:rPr lang="en-US" sz="3300">
                <a:solidFill>
                  <a:srgbClr val="FFDE59"/>
                </a:solidFill>
                <a:latin typeface="Canva Sans Bold"/>
              </a:rPr>
              <a:t>Compiler</a:t>
            </a:r>
            <a:r>
              <a:rPr lang="en-US" sz="3300">
                <a:solidFill>
                  <a:srgbClr val="FFFFFF"/>
                </a:solidFill>
                <a:latin typeface="Canva Sans"/>
              </a:rPr>
              <a:t> like Babel (to support modern ES6 and JSX syntax)</a:t>
            </a:r>
            <a:r>
              <a:rPr lang="en-US" sz="3300">
                <a:solidFill>
                  <a:srgbClr val="FFFFFF"/>
                </a:solidFill>
                <a:latin typeface="Canva Sans"/>
              </a:rPr>
              <a:t> </a:t>
            </a:r>
          </a:p>
          <a:p>
            <a:pPr marL="1424940" indent="-474980" lvl="2">
              <a:lnSpc>
                <a:spcPts val="4620"/>
              </a:lnSpc>
              <a:buFont typeface="Arial"/>
              <a:buChar char="⚬"/>
            </a:pPr>
            <a:r>
              <a:rPr lang="en-US" sz="3300">
                <a:solidFill>
                  <a:srgbClr val="FFFFFF"/>
                </a:solidFill>
                <a:latin typeface="Canva Sans"/>
              </a:rPr>
              <a:t>To install only core react libraries, without the entire pipeline, run: npm i react react-dom or yarn add react react-dom</a:t>
            </a:r>
          </a:p>
          <a:p>
            <a:pPr marL="712470" indent="-356235" lvl="1">
              <a:lnSpc>
                <a:spcPts val="4620"/>
              </a:lnSpc>
              <a:buFont typeface="Arial"/>
              <a:buChar char="•"/>
            </a:pPr>
            <a:r>
              <a:rPr lang="en-US" sz="3300">
                <a:solidFill>
                  <a:srgbClr val="FFFFFF"/>
                </a:solidFill>
                <a:latin typeface="Canva Sans"/>
              </a:rPr>
              <a:t>Another option is to use react by </a:t>
            </a:r>
            <a:r>
              <a:rPr lang="en-US" sz="3300">
                <a:solidFill>
                  <a:srgbClr val="FFDE59"/>
                </a:solidFill>
                <a:latin typeface="Canva Sans Bold"/>
              </a:rPr>
              <a:t>CDN</a:t>
            </a:r>
          </a:p>
          <a:p>
            <a:pPr marL="712470" indent="-356235" lvl="1">
              <a:lnSpc>
                <a:spcPts val="4620"/>
              </a:lnSpc>
              <a:buFont typeface="Arial"/>
              <a:buChar char="•"/>
            </a:pPr>
            <a:r>
              <a:rPr lang="en-US" sz="3300">
                <a:solidFill>
                  <a:srgbClr val="FFFFFF"/>
                </a:solidFill>
                <a:latin typeface="Canva Sans"/>
              </a:rPr>
              <a:t>Using custom build systems are often important for production grade applications, so here is a guide to setting up a react build system: </a:t>
            </a:r>
            <a:r>
              <a:rPr lang="en-US" sz="3300">
                <a:solidFill>
                  <a:srgbClr val="5271FF"/>
                </a:solidFill>
                <a:latin typeface="Canva Sans"/>
              </a:rPr>
              <a:t>https://dev.to/ivadyhabimana/how-to-create-a-react-app-without-using-create-react-app-a-step-by-step-guide-30nl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59703"/>
            <a:ext cx="214669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JSX</a:t>
            </a:r>
          </a:p>
        </p:txBody>
      </p:sp>
      <p:sp>
        <p:nvSpPr>
          <p:cNvPr name="TextBox 3" id="3"/>
          <p:cNvSpPr txBox="true"/>
          <p:nvPr/>
        </p:nvSpPr>
        <p:spPr>
          <a:xfrm rot="0">
            <a:off x="484477" y="1964930"/>
            <a:ext cx="15504037" cy="779384"/>
          </a:xfrm>
          <a:prstGeom prst="rect">
            <a:avLst/>
          </a:prstGeom>
        </p:spPr>
        <p:txBody>
          <a:bodyPr anchor="t" rtlCol="false" tIns="0" lIns="0" bIns="0" rIns="0">
            <a:spAutoFit/>
          </a:bodyPr>
          <a:lstStyle/>
          <a:p>
            <a:pPr>
              <a:lnSpc>
                <a:spcPts val="6391"/>
              </a:lnSpc>
            </a:pPr>
            <a:r>
              <a:rPr lang="en-US" sz="4565">
                <a:solidFill>
                  <a:srgbClr val="FFFFFF"/>
                </a:solidFill>
                <a:latin typeface="Canva Sans Bold"/>
              </a:rPr>
              <a:t>The non-standard way of writing HTML and Javascript</a:t>
            </a:r>
          </a:p>
        </p:txBody>
      </p:sp>
      <p:sp>
        <p:nvSpPr>
          <p:cNvPr name="TextBox 4" id="4"/>
          <p:cNvSpPr txBox="true"/>
          <p:nvPr/>
        </p:nvSpPr>
        <p:spPr>
          <a:xfrm rot="0">
            <a:off x="484477" y="3188895"/>
            <a:ext cx="16774823" cy="4050030"/>
          </a:xfrm>
          <a:prstGeom prst="rect">
            <a:avLst/>
          </a:prstGeom>
        </p:spPr>
        <p:txBody>
          <a:bodyPr anchor="t" rtlCol="false" tIns="0" lIns="0" bIns="0" rIns="0">
            <a:spAutoFit/>
          </a:bodyPr>
          <a:lstStyle/>
          <a:p>
            <a:pPr>
              <a:lnSpc>
                <a:spcPts val="4620"/>
              </a:lnSpc>
            </a:pPr>
            <a:r>
              <a:rPr lang="en-US" sz="3300">
                <a:solidFill>
                  <a:srgbClr val="FFFFFF"/>
                </a:solidFill>
                <a:latin typeface="Canva Sans"/>
              </a:rPr>
              <a:t>JSX is a syntax extension for JavaScript that lets you write HTML-like markup inside a JavaScript file. Although there are other ways to write components, most React developers prefer the conciseness of JSX, and most codebases use it.</a:t>
            </a:r>
          </a:p>
          <a:p>
            <a:pPr>
              <a:lnSpc>
                <a:spcPts val="4620"/>
              </a:lnSpc>
            </a:pPr>
          </a:p>
          <a:p>
            <a:pPr>
              <a:lnSpc>
                <a:spcPts val="4620"/>
              </a:lnSpc>
            </a:pPr>
            <a:r>
              <a:rPr lang="en-US" sz="3300">
                <a:solidFill>
                  <a:srgbClr val="FFFFFF"/>
                </a:solidFill>
                <a:latin typeface="Canva Sans"/>
              </a:rPr>
              <a:t>JSX and React are two separate things. They’re often used together, but you can </a:t>
            </a:r>
            <a:r>
              <a:rPr lang="en-US" sz="3300">
                <a:solidFill>
                  <a:srgbClr val="FFDE59"/>
                </a:solidFill>
                <a:latin typeface="Canva Sans Bold"/>
                <a:hlinkClick r:id="rId2" tooltip="https://reactjs.org/blog/2020/09/22/introducing-the-new-jsx-transform.html#whats-a-jsx-transform"/>
              </a:rPr>
              <a:t>use them independently</a:t>
            </a:r>
            <a:r>
              <a:rPr lang="en-US" sz="3300">
                <a:solidFill>
                  <a:srgbClr val="FFDE59"/>
                </a:solidFill>
                <a:latin typeface="Canva Sans"/>
              </a:rPr>
              <a:t> </a:t>
            </a:r>
            <a:r>
              <a:rPr lang="en-US" sz="3300">
                <a:solidFill>
                  <a:srgbClr val="FFFFFF"/>
                </a:solidFill>
                <a:latin typeface="Canva Sans"/>
              </a:rPr>
              <a:t>of each other. JSX is a syntax extension, while React is a JavaScript library.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95775" y="486949"/>
            <a:ext cx="9753094" cy="9039125"/>
          </a:xfrm>
          <a:custGeom>
            <a:avLst/>
            <a:gdLst/>
            <a:ahLst/>
            <a:cxnLst/>
            <a:rect r="r" b="b" t="t" l="l"/>
            <a:pathLst>
              <a:path h="9039125" w="9753094">
                <a:moveTo>
                  <a:pt x="0" y="0"/>
                </a:moveTo>
                <a:lnTo>
                  <a:pt x="9753095" y="0"/>
                </a:lnTo>
                <a:lnTo>
                  <a:pt x="9753095" y="9039124"/>
                </a:lnTo>
                <a:lnTo>
                  <a:pt x="0" y="9039124"/>
                </a:lnTo>
                <a:lnTo>
                  <a:pt x="0" y="0"/>
                </a:lnTo>
                <a:close/>
              </a:path>
            </a:pathLst>
          </a:custGeom>
          <a:blipFill>
            <a:blip r:embed="rId2"/>
            <a:stretch>
              <a:fillRect l="0" t="0" r="0" b="0"/>
            </a:stretch>
          </a:blipFill>
        </p:spPr>
      </p:sp>
      <p:sp>
        <p:nvSpPr>
          <p:cNvPr name="Freeform 3" id="3"/>
          <p:cNvSpPr/>
          <p:nvPr/>
        </p:nvSpPr>
        <p:spPr>
          <a:xfrm flipH="false" flipV="false" rot="0">
            <a:off x="10886984" y="2262458"/>
            <a:ext cx="6526558" cy="5762083"/>
          </a:xfrm>
          <a:custGeom>
            <a:avLst/>
            <a:gdLst/>
            <a:ahLst/>
            <a:cxnLst/>
            <a:rect r="r" b="b" t="t" l="l"/>
            <a:pathLst>
              <a:path h="5762083" w="6526558">
                <a:moveTo>
                  <a:pt x="0" y="0"/>
                </a:moveTo>
                <a:lnTo>
                  <a:pt x="6526558" y="0"/>
                </a:lnTo>
                <a:lnTo>
                  <a:pt x="6526558" y="5762084"/>
                </a:lnTo>
                <a:lnTo>
                  <a:pt x="0" y="5762084"/>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DAFj11BQtbQ</dc:identifier>
  <dcterms:modified xsi:type="dcterms:W3CDTF">2011-08-01T06:04:30Z</dcterms:modified>
  <cp:revision>1</cp:revision>
  <dc:title>Njack IITP</dc:title>
</cp:coreProperties>
</file>